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9" r:id="rId4"/>
    <p:sldId id="280" r:id="rId5"/>
    <p:sldId id="281" r:id="rId6"/>
    <p:sldId id="282"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88" r:id="rId20"/>
    <p:sldId id="289" r:id="rId21"/>
    <p:sldId id="290" r:id="rId22"/>
    <p:sldId id="286" r:id="rId23"/>
    <p:sldId id="287" r:id="rId24"/>
    <p:sldId id="284" r:id="rId25"/>
    <p:sldId id="273" r:id="rId26"/>
    <p:sldId id="274" r:id="rId27"/>
    <p:sldId id="275" r:id="rId28"/>
    <p:sldId id="285" r:id="rId29"/>
    <p:sldId id="27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9" d="100"/>
          <a:sy n="79" d="100"/>
        </p:scale>
        <p:origin x="4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endra" userId="52d7c646-3e00-4d97-8888-6915576697f0" providerId="ADAL" clId="{996FC738-AE25-43C5-A39C-CF0099DF4280}"/>
    <pc:docChg chg="modSld">
      <pc:chgData name="Devendra" userId="52d7c646-3e00-4d97-8888-6915576697f0" providerId="ADAL" clId="{996FC738-AE25-43C5-A39C-CF0099DF4280}" dt="2020-11-16T03:55:40.515" v="5" actId="57"/>
      <pc:docMkLst>
        <pc:docMk/>
      </pc:docMkLst>
      <pc:sldChg chg="modSp">
        <pc:chgData name="Devendra" userId="52d7c646-3e00-4d97-8888-6915576697f0" providerId="ADAL" clId="{996FC738-AE25-43C5-A39C-CF0099DF4280}" dt="2020-11-16T03:55:40.515" v="5" actId="57"/>
        <pc:sldMkLst>
          <pc:docMk/>
          <pc:sldMk cId="3156516292" sldId="286"/>
        </pc:sldMkLst>
        <pc:spChg chg="mod">
          <ac:chgData name="Devendra" userId="52d7c646-3e00-4d97-8888-6915576697f0" providerId="ADAL" clId="{996FC738-AE25-43C5-A39C-CF0099DF4280}" dt="2020-11-16T03:55:40.515" v="5" actId="57"/>
          <ac:spMkLst>
            <pc:docMk/>
            <pc:sldMk cId="3156516292" sldId="286"/>
            <ac:spMk id="1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C5E7518-9319-4EA0-8E95-9B0F7059B073}" type="datetimeFigureOut">
              <a:rPr lang="en-IN" smtClean="0"/>
              <a:t>08-09-2021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380FA3-1961-492F-84E0-23614ADE3571}" type="slidenum">
              <a:rPr lang="en-IN" smtClean="0"/>
              <a:t>‹#›</a:t>
            </a:fld>
            <a:endParaRPr lang="en-IN"/>
          </a:p>
        </p:txBody>
      </p:sp>
    </p:spTree>
    <p:extLst>
      <p:ext uri="{BB962C8B-B14F-4D97-AF65-F5344CB8AC3E}">
        <p14:creationId xmlns:p14="http://schemas.microsoft.com/office/powerpoint/2010/main" val="407664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C5E7518-9319-4EA0-8E95-9B0F7059B073}" type="datetimeFigureOut">
              <a:rPr lang="en-IN" smtClean="0"/>
              <a:t>08-09-2021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380FA3-1961-492F-84E0-23614ADE3571}" type="slidenum">
              <a:rPr lang="en-IN" smtClean="0"/>
              <a:t>‹#›</a:t>
            </a:fld>
            <a:endParaRPr lang="en-IN"/>
          </a:p>
        </p:txBody>
      </p:sp>
    </p:spTree>
    <p:extLst>
      <p:ext uri="{BB962C8B-B14F-4D97-AF65-F5344CB8AC3E}">
        <p14:creationId xmlns:p14="http://schemas.microsoft.com/office/powerpoint/2010/main" val="630526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C5E7518-9319-4EA0-8E95-9B0F7059B073}" type="datetimeFigureOut">
              <a:rPr lang="en-IN" smtClean="0"/>
              <a:t>08-09-2021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380FA3-1961-492F-84E0-23614ADE3571}" type="slidenum">
              <a:rPr lang="en-IN" smtClean="0"/>
              <a:t>‹#›</a:t>
            </a:fld>
            <a:endParaRPr lang="en-IN"/>
          </a:p>
        </p:txBody>
      </p:sp>
    </p:spTree>
    <p:extLst>
      <p:ext uri="{BB962C8B-B14F-4D97-AF65-F5344CB8AC3E}">
        <p14:creationId xmlns:p14="http://schemas.microsoft.com/office/powerpoint/2010/main" val="1271743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C5E7518-9319-4EA0-8E95-9B0F7059B073}" type="datetimeFigureOut">
              <a:rPr lang="en-IN" smtClean="0"/>
              <a:t>08-09-2021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380FA3-1961-492F-84E0-23614ADE3571}" type="slidenum">
              <a:rPr lang="en-IN" smtClean="0"/>
              <a:t>‹#›</a:t>
            </a:fld>
            <a:endParaRPr lang="en-IN"/>
          </a:p>
        </p:txBody>
      </p:sp>
    </p:spTree>
    <p:extLst>
      <p:ext uri="{BB962C8B-B14F-4D97-AF65-F5344CB8AC3E}">
        <p14:creationId xmlns:p14="http://schemas.microsoft.com/office/powerpoint/2010/main" val="927111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5E7518-9319-4EA0-8E95-9B0F7059B073}" type="datetimeFigureOut">
              <a:rPr lang="en-IN" smtClean="0"/>
              <a:t>08-09-2021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380FA3-1961-492F-84E0-23614ADE3571}" type="slidenum">
              <a:rPr lang="en-IN" smtClean="0"/>
              <a:t>‹#›</a:t>
            </a:fld>
            <a:endParaRPr lang="en-IN"/>
          </a:p>
        </p:txBody>
      </p:sp>
    </p:spTree>
    <p:extLst>
      <p:ext uri="{BB962C8B-B14F-4D97-AF65-F5344CB8AC3E}">
        <p14:creationId xmlns:p14="http://schemas.microsoft.com/office/powerpoint/2010/main" val="2272342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C5E7518-9319-4EA0-8E95-9B0F7059B073}" type="datetimeFigureOut">
              <a:rPr lang="en-IN" smtClean="0"/>
              <a:t>08-09-2021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380FA3-1961-492F-84E0-23614ADE3571}" type="slidenum">
              <a:rPr lang="en-IN" smtClean="0"/>
              <a:t>‹#›</a:t>
            </a:fld>
            <a:endParaRPr lang="en-IN"/>
          </a:p>
        </p:txBody>
      </p:sp>
    </p:spTree>
    <p:extLst>
      <p:ext uri="{BB962C8B-B14F-4D97-AF65-F5344CB8AC3E}">
        <p14:creationId xmlns:p14="http://schemas.microsoft.com/office/powerpoint/2010/main" val="1167354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C5E7518-9319-4EA0-8E95-9B0F7059B073}" type="datetimeFigureOut">
              <a:rPr lang="en-IN" smtClean="0"/>
              <a:t>08-09-2021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380FA3-1961-492F-84E0-23614ADE3571}" type="slidenum">
              <a:rPr lang="en-IN" smtClean="0"/>
              <a:t>‹#›</a:t>
            </a:fld>
            <a:endParaRPr lang="en-IN"/>
          </a:p>
        </p:txBody>
      </p:sp>
    </p:spTree>
    <p:extLst>
      <p:ext uri="{BB962C8B-B14F-4D97-AF65-F5344CB8AC3E}">
        <p14:creationId xmlns:p14="http://schemas.microsoft.com/office/powerpoint/2010/main" val="262013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C5E7518-9319-4EA0-8E95-9B0F7059B073}" type="datetimeFigureOut">
              <a:rPr lang="en-IN" smtClean="0"/>
              <a:t>08-09-2021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380FA3-1961-492F-84E0-23614ADE3571}" type="slidenum">
              <a:rPr lang="en-IN" smtClean="0"/>
              <a:t>‹#›</a:t>
            </a:fld>
            <a:endParaRPr lang="en-IN"/>
          </a:p>
        </p:txBody>
      </p:sp>
    </p:spTree>
    <p:extLst>
      <p:ext uri="{BB962C8B-B14F-4D97-AF65-F5344CB8AC3E}">
        <p14:creationId xmlns:p14="http://schemas.microsoft.com/office/powerpoint/2010/main" val="853043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5E7518-9319-4EA0-8E95-9B0F7059B073}" type="datetimeFigureOut">
              <a:rPr lang="en-IN" smtClean="0"/>
              <a:t>08-09-2021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380FA3-1961-492F-84E0-23614ADE3571}" type="slidenum">
              <a:rPr lang="en-IN" smtClean="0"/>
              <a:t>‹#›</a:t>
            </a:fld>
            <a:endParaRPr lang="en-IN"/>
          </a:p>
        </p:txBody>
      </p:sp>
    </p:spTree>
    <p:extLst>
      <p:ext uri="{BB962C8B-B14F-4D97-AF65-F5344CB8AC3E}">
        <p14:creationId xmlns:p14="http://schemas.microsoft.com/office/powerpoint/2010/main" val="1004816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5E7518-9319-4EA0-8E95-9B0F7059B073}" type="datetimeFigureOut">
              <a:rPr lang="en-IN" smtClean="0"/>
              <a:t>08-09-2021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380FA3-1961-492F-84E0-23614ADE3571}" type="slidenum">
              <a:rPr lang="en-IN" smtClean="0"/>
              <a:t>‹#›</a:t>
            </a:fld>
            <a:endParaRPr lang="en-IN"/>
          </a:p>
        </p:txBody>
      </p:sp>
    </p:spTree>
    <p:extLst>
      <p:ext uri="{BB962C8B-B14F-4D97-AF65-F5344CB8AC3E}">
        <p14:creationId xmlns:p14="http://schemas.microsoft.com/office/powerpoint/2010/main" val="396606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5E7518-9319-4EA0-8E95-9B0F7059B073}" type="datetimeFigureOut">
              <a:rPr lang="en-IN" smtClean="0"/>
              <a:t>08-09-2021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380FA3-1961-492F-84E0-23614ADE3571}" type="slidenum">
              <a:rPr lang="en-IN" smtClean="0"/>
              <a:t>‹#›</a:t>
            </a:fld>
            <a:endParaRPr lang="en-IN"/>
          </a:p>
        </p:txBody>
      </p:sp>
    </p:spTree>
    <p:extLst>
      <p:ext uri="{BB962C8B-B14F-4D97-AF65-F5344CB8AC3E}">
        <p14:creationId xmlns:p14="http://schemas.microsoft.com/office/powerpoint/2010/main" val="782452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E7518-9319-4EA0-8E95-9B0F7059B073}" type="datetimeFigureOut">
              <a:rPr lang="en-IN" smtClean="0"/>
              <a:t>08-09-2021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380FA3-1961-492F-84E0-23614ADE3571}" type="slidenum">
              <a:rPr lang="en-IN" smtClean="0"/>
              <a:t>‹#›</a:t>
            </a:fld>
            <a:endParaRPr lang="en-IN"/>
          </a:p>
        </p:txBody>
      </p:sp>
    </p:spTree>
    <p:extLst>
      <p:ext uri="{BB962C8B-B14F-4D97-AF65-F5344CB8AC3E}">
        <p14:creationId xmlns:p14="http://schemas.microsoft.com/office/powerpoint/2010/main" val="1846655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38351" y="2982902"/>
            <a:ext cx="5430141" cy="769441"/>
          </a:xfrm>
          <a:prstGeom prst="rect">
            <a:avLst/>
          </a:prstGeom>
          <a:noFill/>
        </p:spPr>
        <p:txBody>
          <a:bodyPr wrap="none" rtlCol="0">
            <a:spAutoFit/>
          </a:bodyPr>
          <a:lstStyle/>
          <a:p>
            <a:r>
              <a:rPr lang="en-US" sz="4400" dirty="0"/>
              <a:t>Structures of Materials</a:t>
            </a:r>
          </a:p>
        </p:txBody>
      </p:sp>
    </p:spTree>
    <p:extLst>
      <p:ext uri="{BB962C8B-B14F-4D97-AF65-F5344CB8AC3E}">
        <p14:creationId xmlns:p14="http://schemas.microsoft.com/office/powerpoint/2010/main" val="111349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470" t="24732" r="18352" b="10983"/>
          <a:stretch/>
        </p:blipFill>
        <p:spPr>
          <a:xfrm>
            <a:off x="1815736" y="966651"/>
            <a:ext cx="8350341" cy="4702629"/>
          </a:xfrm>
          <a:prstGeom prst="rect">
            <a:avLst/>
          </a:prstGeom>
        </p:spPr>
      </p:pic>
      <p:sp>
        <p:nvSpPr>
          <p:cNvPr id="5" name="Rectangle 4"/>
          <p:cNvSpPr/>
          <p:nvPr/>
        </p:nvSpPr>
        <p:spPr>
          <a:xfrm>
            <a:off x="6639133" y="6488668"/>
            <a:ext cx="5552867" cy="369332"/>
          </a:xfrm>
          <a:prstGeom prst="rect">
            <a:avLst/>
          </a:prstGeom>
        </p:spPr>
        <p:txBody>
          <a:bodyPr wrap="none">
            <a:spAutoFit/>
          </a:bodyPr>
          <a:lstStyle/>
          <a:p>
            <a:r>
              <a:rPr lang="en-US" dirty="0"/>
              <a:t>http://iit.edu/arc/workshops/pdfs/Crystal_Structures.pdf</a:t>
            </a:r>
          </a:p>
        </p:txBody>
      </p:sp>
    </p:spTree>
    <p:extLst>
      <p:ext uri="{BB962C8B-B14F-4D97-AF65-F5344CB8AC3E}">
        <p14:creationId xmlns:p14="http://schemas.microsoft.com/office/powerpoint/2010/main" val="798485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907" t="27590" r="16835" b="9017"/>
          <a:stretch/>
        </p:blipFill>
        <p:spPr>
          <a:xfrm>
            <a:off x="2151572" y="1263469"/>
            <a:ext cx="8490856" cy="4637314"/>
          </a:xfrm>
          <a:prstGeom prst="rect">
            <a:avLst/>
          </a:prstGeom>
        </p:spPr>
      </p:pic>
      <p:pic>
        <p:nvPicPr>
          <p:cNvPr id="5" name="Picture 4"/>
          <p:cNvPicPr>
            <a:picLocks noChangeAspect="1"/>
          </p:cNvPicPr>
          <p:nvPr/>
        </p:nvPicPr>
        <p:blipFill>
          <a:blip r:embed="rId3"/>
          <a:stretch>
            <a:fillRect/>
          </a:stretch>
        </p:blipFill>
        <p:spPr>
          <a:xfrm>
            <a:off x="6397000" y="6364181"/>
            <a:ext cx="5620999" cy="493819"/>
          </a:xfrm>
          <a:prstGeom prst="rect">
            <a:avLst/>
          </a:prstGeom>
        </p:spPr>
      </p:pic>
      <p:sp>
        <p:nvSpPr>
          <p:cNvPr id="6" name="TextBox 5"/>
          <p:cNvSpPr txBox="1"/>
          <p:nvPr/>
        </p:nvSpPr>
        <p:spPr>
          <a:xfrm>
            <a:off x="746698" y="253303"/>
            <a:ext cx="3314369" cy="646331"/>
          </a:xfrm>
          <a:prstGeom prst="rect">
            <a:avLst/>
          </a:prstGeom>
          <a:noFill/>
        </p:spPr>
        <p:txBody>
          <a:bodyPr wrap="none" rtlCol="0">
            <a:spAutoFit/>
          </a:bodyPr>
          <a:lstStyle/>
          <a:p>
            <a:r>
              <a:rPr lang="en-US" sz="3600" dirty="0"/>
              <a:t>FCC continued….</a:t>
            </a:r>
          </a:p>
        </p:txBody>
      </p:sp>
    </p:spTree>
    <p:extLst>
      <p:ext uri="{BB962C8B-B14F-4D97-AF65-F5344CB8AC3E}">
        <p14:creationId xmlns:p14="http://schemas.microsoft.com/office/powerpoint/2010/main" val="43465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761" t="17857" r="18997" b="16072"/>
          <a:stretch/>
        </p:blipFill>
        <p:spPr>
          <a:xfrm>
            <a:off x="2533469" y="1255486"/>
            <a:ext cx="7968343" cy="4833257"/>
          </a:xfrm>
          <a:prstGeom prst="rect">
            <a:avLst/>
          </a:prstGeom>
        </p:spPr>
      </p:pic>
      <p:sp>
        <p:nvSpPr>
          <p:cNvPr id="5" name="Rectangle 4"/>
          <p:cNvSpPr/>
          <p:nvPr/>
        </p:nvSpPr>
        <p:spPr>
          <a:xfrm>
            <a:off x="6639133" y="6488668"/>
            <a:ext cx="5552867" cy="369332"/>
          </a:xfrm>
          <a:prstGeom prst="rect">
            <a:avLst/>
          </a:prstGeom>
        </p:spPr>
        <p:txBody>
          <a:bodyPr wrap="none">
            <a:spAutoFit/>
          </a:bodyPr>
          <a:lstStyle/>
          <a:p>
            <a:r>
              <a:rPr lang="en-US" dirty="0"/>
              <a:t>http://iit.edu/arc/workshops/pdfs/Crystal_Structures.pdf</a:t>
            </a:r>
          </a:p>
        </p:txBody>
      </p:sp>
      <p:sp>
        <p:nvSpPr>
          <p:cNvPr id="6" name="TextBox 5"/>
          <p:cNvSpPr txBox="1"/>
          <p:nvPr/>
        </p:nvSpPr>
        <p:spPr>
          <a:xfrm>
            <a:off x="520700" y="202755"/>
            <a:ext cx="5114605" cy="646331"/>
          </a:xfrm>
          <a:prstGeom prst="rect">
            <a:avLst/>
          </a:prstGeom>
          <a:noFill/>
        </p:spPr>
        <p:txBody>
          <a:bodyPr wrap="none" rtlCol="0">
            <a:spAutoFit/>
          </a:bodyPr>
          <a:lstStyle/>
          <a:p>
            <a:r>
              <a:rPr lang="en-US" sz="3600" dirty="0"/>
              <a:t>Body centered cubic (BCC)</a:t>
            </a:r>
          </a:p>
        </p:txBody>
      </p:sp>
    </p:spTree>
    <p:extLst>
      <p:ext uri="{BB962C8B-B14F-4D97-AF65-F5344CB8AC3E}">
        <p14:creationId xmlns:p14="http://schemas.microsoft.com/office/powerpoint/2010/main" val="3331665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8982" t="20429" r="23170" b="14095"/>
          <a:stretch/>
        </p:blipFill>
        <p:spPr>
          <a:xfrm>
            <a:off x="2407675" y="972791"/>
            <a:ext cx="8462915" cy="5392171"/>
          </a:xfrm>
          <a:prstGeom prst="rect">
            <a:avLst/>
          </a:prstGeom>
        </p:spPr>
      </p:pic>
      <p:sp>
        <p:nvSpPr>
          <p:cNvPr id="5" name="Rectangle 4"/>
          <p:cNvSpPr/>
          <p:nvPr/>
        </p:nvSpPr>
        <p:spPr>
          <a:xfrm>
            <a:off x="6639133" y="6488668"/>
            <a:ext cx="5552867" cy="369332"/>
          </a:xfrm>
          <a:prstGeom prst="rect">
            <a:avLst/>
          </a:prstGeom>
        </p:spPr>
        <p:txBody>
          <a:bodyPr wrap="none">
            <a:spAutoFit/>
          </a:bodyPr>
          <a:lstStyle/>
          <a:p>
            <a:r>
              <a:rPr lang="en-US" dirty="0"/>
              <a:t>http://iit.edu/arc/workshops/pdfs/Crystal_Structures.pdf</a:t>
            </a:r>
          </a:p>
        </p:txBody>
      </p:sp>
      <p:sp>
        <p:nvSpPr>
          <p:cNvPr id="6" name="TextBox 5"/>
          <p:cNvSpPr txBox="1"/>
          <p:nvPr/>
        </p:nvSpPr>
        <p:spPr>
          <a:xfrm>
            <a:off x="520700" y="202755"/>
            <a:ext cx="7777065" cy="646331"/>
          </a:xfrm>
          <a:prstGeom prst="rect">
            <a:avLst/>
          </a:prstGeom>
          <a:noFill/>
        </p:spPr>
        <p:txBody>
          <a:bodyPr wrap="none" rtlCol="0">
            <a:spAutoFit/>
          </a:bodyPr>
          <a:lstStyle/>
          <a:p>
            <a:r>
              <a:rPr lang="en-US" sz="3600" dirty="0"/>
              <a:t>Body centered cubic (BCC) continued……</a:t>
            </a:r>
          </a:p>
        </p:txBody>
      </p:sp>
    </p:spTree>
    <p:extLst>
      <p:ext uri="{BB962C8B-B14F-4D97-AF65-F5344CB8AC3E}">
        <p14:creationId xmlns:p14="http://schemas.microsoft.com/office/powerpoint/2010/main" val="3649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0224" t="22420" r="18434" b="14181"/>
          <a:stretch/>
        </p:blipFill>
        <p:spPr>
          <a:xfrm>
            <a:off x="2032000" y="924923"/>
            <a:ext cx="7981405" cy="4637677"/>
          </a:xfrm>
          <a:prstGeom prst="rect">
            <a:avLst/>
          </a:prstGeom>
        </p:spPr>
      </p:pic>
      <p:sp>
        <p:nvSpPr>
          <p:cNvPr id="5" name="Rectangle 4"/>
          <p:cNvSpPr/>
          <p:nvPr/>
        </p:nvSpPr>
        <p:spPr>
          <a:xfrm>
            <a:off x="6639133" y="6488668"/>
            <a:ext cx="5552867" cy="369332"/>
          </a:xfrm>
          <a:prstGeom prst="rect">
            <a:avLst/>
          </a:prstGeom>
        </p:spPr>
        <p:txBody>
          <a:bodyPr wrap="none">
            <a:spAutoFit/>
          </a:bodyPr>
          <a:lstStyle/>
          <a:p>
            <a:r>
              <a:rPr lang="en-US" dirty="0"/>
              <a:t>http://iit.edu/arc/workshops/pdfs/Crystal_Structures.pdf</a:t>
            </a:r>
          </a:p>
        </p:txBody>
      </p:sp>
      <p:sp>
        <p:nvSpPr>
          <p:cNvPr id="6" name="TextBox 5"/>
          <p:cNvSpPr txBox="1"/>
          <p:nvPr/>
        </p:nvSpPr>
        <p:spPr>
          <a:xfrm>
            <a:off x="520700" y="278592"/>
            <a:ext cx="4733155" cy="646331"/>
          </a:xfrm>
          <a:prstGeom prst="rect">
            <a:avLst/>
          </a:prstGeom>
          <a:noFill/>
        </p:spPr>
        <p:txBody>
          <a:bodyPr wrap="none" rtlCol="0">
            <a:spAutoFit/>
          </a:bodyPr>
          <a:lstStyle/>
          <a:p>
            <a:r>
              <a:rPr lang="en-US" sz="3600" dirty="0"/>
              <a:t>Hexagonal close packing</a:t>
            </a:r>
          </a:p>
        </p:txBody>
      </p:sp>
    </p:spTree>
    <p:extLst>
      <p:ext uri="{BB962C8B-B14F-4D97-AF65-F5344CB8AC3E}">
        <p14:creationId xmlns:p14="http://schemas.microsoft.com/office/powerpoint/2010/main" val="4375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041" t="23891" r="19954" b="12376"/>
          <a:stretch/>
        </p:blipFill>
        <p:spPr>
          <a:xfrm>
            <a:off x="2501900" y="1826447"/>
            <a:ext cx="7677331" cy="4662221"/>
          </a:xfrm>
          <a:prstGeom prst="rect">
            <a:avLst/>
          </a:prstGeom>
        </p:spPr>
      </p:pic>
      <p:sp>
        <p:nvSpPr>
          <p:cNvPr id="5" name="Rectangle 4"/>
          <p:cNvSpPr/>
          <p:nvPr/>
        </p:nvSpPr>
        <p:spPr>
          <a:xfrm>
            <a:off x="6639133" y="6488668"/>
            <a:ext cx="5552867" cy="369332"/>
          </a:xfrm>
          <a:prstGeom prst="rect">
            <a:avLst/>
          </a:prstGeom>
        </p:spPr>
        <p:txBody>
          <a:bodyPr wrap="none">
            <a:spAutoFit/>
          </a:bodyPr>
          <a:lstStyle/>
          <a:p>
            <a:r>
              <a:rPr lang="en-US" dirty="0"/>
              <a:t>http://iit.edu/arc/workshops/pdfs/Crystal_Structures.pdf</a:t>
            </a:r>
          </a:p>
        </p:txBody>
      </p:sp>
      <p:sp>
        <p:nvSpPr>
          <p:cNvPr id="6" name="TextBox 5"/>
          <p:cNvSpPr txBox="1"/>
          <p:nvPr/>
        </p:nvSpPr>
        <p:spPr>
          <a:xfrm>
            <a:off x="571500" y="304800"/>
            <a:ext cx="4213654" cy="646331"/>
          </a:xfrm>
          <a:prstGeom prst="rect">
            <a:avLst/>
          </a:prstGeom>
          <a:noFill/>
        </p:spPr>
        <p:txBody>
          <a:bodyPr wrap="none" rtlCol="0">
            <a:spAutoFit/>
          </a:bodyPr>
          <a:lstStyle/>
          <a:p>
            <a:r>
              <a:rPr lang="en-US" sz="3600" dirty="0"/>
              <a:t>Coordination number</a:t>
            </a:r>
          </a:p>
        </p:txBody>
      </p:sp>
      <p:sp>
        <p:nvSpPr>
          <p:cNvPr id="7" name="Rectangle 6"/>
          <p:cNvSpPr/>
          <p:nvPr/>
        </p:nvSpPr>
        <p:spPr>
          <a:xfrm>
            <a:off x="1041400" y="911662"/>
            <a:ext cx="8915400" cy="954107"/>
          </a:xfrm>
          <a:prstGeom prst="rect">
            <a:avLst/>
          </a:prstGeom>
        </p:spPr>
        <p:txBody>
          <a:bodyPr wrap="square">
            <a:spAutoFit/>
          </a:bodyPr>
          <a:lstStyle/>
          <a:p>
            <a:r>
              <a:rPr lang="en-US" sz="2800" dirty="0"/>
              <a:t>-the number of nearest neighbor atoms or ions surrounding an atom or ion</a:t>
            </a:r>
          </a:p>
        </p:txBody>
      </p:sp>
    </p:spTree>
    <p:extLst>
      <p:ext uri="{BB962C8B-B14F-4D97-AF65-F5344CB8AC3E}">
        <p14:creationId xmlns:p14="http://schemas.microsoft.com/office/powerpoint/2010/main" val="1976155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711" t="27207" r="19772" b="6473"/>
          <a:stretch/>
        </p:blipFill>
        <p:spPr>
          <a:xfrm>
            <a:off x="2273299" y="1244599"/>
            <a:ext cx="7874001" cy="4851401"/>
          </a:xfrm>
          <a:prstGeom prst="rect">
            <a:avLst/>
          </a:prstGeom>
        </p:spPr>
      </p:pic>
      <p:sp>
        <p:nvSpPr>
          <p:cNvPr id="5" name="Rectangle 4"/>
          <p:cNvSpPr/>
          <p:nvPr/>
        </p:nvSpPr>
        <p:spPr>
          <a:xfrm>
            <a:off x="6639133" y="6488668"/>
            <a:ext cx="5552867" cy="369332"/>
          </a:xfrm>
          <a:prstGeom prst="rect">
            <a:avLst/>
          </a:prstGeom>
        </p:spPr>
        <p:txBody>
          <a:bodyPr wrap="none">
            <a:spAutoFit/>
          </a:bodyPr>
          <a:lstStyle/>
          <a:p>
            <a:r>
              <a:rPr lang="en-US" dirty="0"/>
              <a:t>http://iit.edu/arc/workshops/pdfs/Crystal_Structures.pdf</a:t>
            </a:r>
          </a:p>
        </p:txBody>
      </p:sp>
    </p:spTree>
    <p:extLst>
      <p:ext uri="{BB962C8B-B14F-4D97-AF65-F5344CB8AC3E}">
        <p14:creationId xmlns:p14="http://schemas.microsoft.com/office/powerpoint/2010/main" val="336945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0158" y="221734"/>
            <a:ext cx="4303037" cy="646331"/>
          </a:xfrm>
          <a:prstGeom prst="rect">
            <a:avLst/>
          </a:prstGeom>
        </p:spPr>
        <p:txBody>
          <a:bodyPr wrap="none">
            <a:spAutoFit/>
          </a:bodyPr>
          <a:lstStyle/>
          <a:p>
            <a:r>
              <a:rPr lang="en-US" sz="3600" dirty="0"/>
              <a:t>Atomic Packing Factor</a:t>
            </a:r>
          </a:p>
        </p:txBody>
      </p:sp>
      <p:pic>
        <p:nvPicPr>
          <p:cNvPr id="5" name="Picture 4"/>
          <p:cNvPicPr>
            <a:picLocks noChangeAspect="1"/>
          </p:cNvPicPr>
          <p:nvPr/>
        </p:nvPicPr>
        <p:blipFill rotWithShape="1">
          <a:blip r:embed="rId2"/>
          <a:srcRect l="19489" t="25899" r="20091" b="7807"/>
          <a:stretch/>
        </p:blipFill>
        <p:spPr>
          <a:xfrm>
            <a:off x="2120901" y="979713"/>
            <a:ext cx="7861300" cy="4849587"/>
          </a:xfrm>
          <a:prstGeom prst="rect">
            <a:avLst/>
          </a:prstGeom>
        </p:spPr>
      </p:pic>
      <p:sp>
        <p:nvSpPr>
          <p:cNvPr id="6" name="Rectangle 5"/>
          <p:cNvSpPr/>
          <p:nvPr/>
        </p:nvSpPr>
        <p:spPr>
          <a:xfrm>
            <a:off x="6639133" y="6488668"/>
            <a:ext cx="5552867" cy="369332"/>
          </a:xfrm>
          <a:prstGeom prst="rect">
            <a:avLst/>
          </a:prstGeom>
        </p:spPr>
        <p:txBody>
          <a:bodyPr wrap="none">
            <a:spAutoFit/>
          </a:bodyPr>
          <a:lstStyle/>
          <a:p>
            <a:r>
              <a:rPr lang="en-US" dirty="0"/>
              <a:t>http://iit.edu/arc/workshops/pdfs/Crystal_Structures.pdf</a:t>
            </a:r>
          </a:p>
        </p:txBody>
      </p:sp>
    </p:spTree>
    <p:extLst>
      <p:ext uri="{BB962C8B-B14F-4D97-AF65-F5344CB8AC3E}">
        <p14:creationId xmlns:p14="http://schemas.microsoft.com/office/powerpoint/2010/main" val="336781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673100"/>
            <a:ext cx="1752211" cy="584775"/>
          </a:xfrm>
          <a:prstGeom prst="rect">
            <a:avLst/>
          </a:prstGeom>
          <a:noFill/>
        </p:spPr>
        <p:txBody>
          <a:bodyPr wrap="none" rtlCol="0">
            <a:spAutoFit/>
          </a:bodyPr>
          <a:lstStyle/>
          <a:p>
            <a:r>
              <a:rPr lang="en-US" sz="3200" dirty="0"/>
              <a:t>Problems</a:t>
            </a:r>
          </a:p>
        </p:txBody>
      </p:sp>
      <p:sp>
        <p:nvSpPr>
          <p:cNvPr id="5" name="TextBox 4"/>
          <p:cNvSpPr txBox="1"/>
          <p:nvPr/>
        </p:nvSpPr>
        <p:spPr>
          <a:xfrm>
            <a:off x="1395549" y="1503317"/>
            <a:ext cx="10217331" cy="1384995"/>
          </a:xfrm>
          <a:prstGeom prst="rect">
            <a:avLst/>
          </a:prstGeom>
          <a:noFill/>
        </p:spPr>
        <p:txBody>
          <a:bodyPr wrap="square" rtlCol="0">
            <a:spAutoFit/>
          </a:bodyPr>
          <a:lstStyle/>
          <a:p>
            <a:pPr marL="514350" indent="-514350">
              <a:buAutoNum type="arabicPeriod"/>
            </a:pPr>
            <a:r>
              <a:rPr lang="en-US" sz="2800" dirty="0"/>
              <a:t>Iron (Fe) has a bcc structure at room temperature with atomic radius of 1.24 Å. Calculate its density (Atomic weight of Fe is 55.85 g/</a:t>
            </a:r>
            <a:r>
              <a:rPr lang="en-US" sz="2800" dirty="0" err="1"/>
              <a:t>mol</a:t>
            </a:r>
            <a:r>
              <a:rPr lang="en-US" sz="2800" dirty="0"/>
              <a:t>)</a:t>
            </a:r>
          </a:p>
        </p:txBody>
      </p:sp>
      <p:sp>
        <p:nvSpPr>
          <p:cNvPr id="2" name="TextBox 1"/>
          <p:cNvSpPr txBox="1"/>
          <p:nvPr/>
        </p:nvSpPr>
        <p:spPr>
          <a:xfrm>
            <a:off x="725906" y="4103249"/>
            <a:ext cx="10668000" cy="830997"/>
          </a:xfrm>
          <a:prstGeom prst="rect">
            <a:avLst/>
          </a:prstGeom>
          <a:noFill/>
        </p:spPr>
        <p:txBody>
          <a:bodyPr wrap="square" rtlCol="0">
            <a:spAutoFit/>
          </a:bodyPr>
          <a:lstStyle/>
          <a:p>
            <a:r>
              <a:rPr lang="en-US" sz="2400" dirty="0"/>
              <a:t>Assignment : What technique is used to determine the crystal structure of the materials? Explain its principle with diagram.</a:t>
            </a:r>
          </a:p>
        </p:txBody>
      </p:sp>
    </p:spTree>
    <p:extLst>
      <p:ext uri="{BB962C8B-B14F-4D97-AF65-F5344CB8AC3E}">
        <p14:creationId xmlns:p14="http://schemas.microsoft.com/office/powerpoint/2010/main" val="1329384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9802" y="783637"/>
            <a:ext cx="10745273" cy="369332"/>
          </a:xfrm>
          <a:prstGeom prst="rect">
            <a:avLst/>
          </a:prstGeom>
        </p:spPr>
        <p:txBody>
          <a:bodyPr wrap="square">
            <a:spAutoFit/>
          </a:bodyPr>
          <a:lstStyle/>
          <a:p>
            <a:r>
              <a:rPr lang="en-IN" dirty="0">
                <a:latin typeface="TimesTen-Roman"/>
              </a:rPr>
              <a:t>“lattice” means a three-dimensional array of points coinciding with atom positions (or sphere </a:t>
            </a:r>
            <a:r>
              <a:rPr lang="en-IN" dirty="0" err="1">
                <a:latin typeface="TimesTen-Roman"/>
              </a:rPr>
              <a:t>centers</a:t>
            </a:r>
            <a:r>
              <a:rPr lang="en-IN" dirty="0">
                <a:latin typeface="TimesTen-Roman"/>
              </a:rPr>
              <a:t>)</a:t>
            </a:r>
            <a:endParaRPr lang="en-IN" dirty="0"/>
          </a:p>
        </p:txBody>
      </p:sp>
      <p:sp>
        <p:nvSpPr>
          <p:cNvPr id="5" name="TextBox 4"/>
          <p:cNvSpPr txBox="1"/>
          <p:nvPr/>
        </p:nvSpPr>
        <p:spPr>
          <a:xfrm>
            <a:off x="334851" y="321972"/>
            <a:ext cx="1164871" cy="461665"/>
          </a:xfrm>
          <a:prstGeom prst="rect">
            <a:avLst/>
          </a:prstGeom>
          <a:noFill/>
        </p:spPr>
        <p:txBody>
          <a:bodyPr wrap="none" rtlCol="0">
            <a:spAutoFit/>
          </a:bodyPr>
          <a:lstStyle/>
          <a:p>
            <a:r>
              <a:rPr lang="en-US" sz="2400" dirty="0"/>
              <a:t>Lattice: </a:t>
            </a:r>
            <a:endParaRPr lang="en-IN" sz="2400" dirty="0"/>
          </a:p>
        </p:txBody>
      </p:sp>
      <p:sp>
        <p:nvSpPr>
          <p:cNvPr id="6" name="Rectangle 5"/>
          <p:cNvSpPr/>
          <p:nvPr/>
        </p:nvSpPr>
        <p:spPr>
          <a:xfrm>
            <a:off x="334851" y="1291468"/>
            <a:ext cx="11590986" cy="646331"/>
          </a:xfrm>
          <a:prstGeom prst="rect">
            <a:avLst/>
          </a:prstGeom>
        </p:spPr>
        <p:txBody>
          <a:bodyPr wrap="square">
            <a:spAutoFit/>
          </a:bodyPr>
          <a:lstStyle/>
          <a:p>
            <a:r>
              <a:rPr lang="en-IN" dirty="0">
                <a:solidFill>
                  <a:srgbClr val="000000"/>
                </a:solidFill>
                <a:latin typeface="TimesTen-Roman"/>
              </a:rPr>
              <a:t>The unit cell geometry is completely defined in terms of six parameters: the three edge lengths </a:t>
            </a:r>
            <a:r>
              <a:rPr lang="en-IN" i="1" dirty="0">
                <a:solidFill>
                  <a:srgbClr val="000000"/>
                </a:solidFill>
                <a:latin typeface="TimesTen-Italic"/>
              </a:rPr>
              <a:t>a</a:t>
            </a:r>
            <a:r>
              <a:rPr lang="en-IN" dirty="0">
                <a:solidFill>
                  <a:srgbClr val="000000"/>
                </a:solidFill>
                <a:latin typeface="TimesTen-Roman"/>
              </a:rPr>
              <a:t>, </a:t>
            </a:r>
            <a:r>
              <a:rPr lang="en-IN" i="1" dirty="0">
                <a:solidFill>
                  <a:srgbClr val="000000"/>
                </a:solidFill>
                <a:latin typeface="TimesTen-Italic"/>
              </a:rPr>
              <a:t>b</a:t>
            </a:r>
            <a:r>
              <a:rPr lang="en-IN" dirty="0">
                <a:solidFill>
                  <a:srgbClr val="000000"/>
                </a:solidFill>
                <a:latin typeface="TimesTen-Roman"/>
              </a:rPr>
              <a:t>, and </a:t>
            </a:r>
            <a:r>
              <a:rPr lang="en-IN" i="1" dirty="0">
                <a:solidFill>
                  <a:srgbClr val="000000"/>
                </a:solidFill>
                <a:latin typeface="TimesTen-Italic"/>
              </a:rPr>
              <a:t>c</a:t>
            </a:r>
            <a:r>
              <a:rPr lang="en-IN" dirty="0">
                <a:solidFill>
                  <a:srgbClr val="000000"/>
                </a:solidFill>
                <a:latin typeface="TimesTen-Roman"/>
              </a:rPr>
              <a:t>, and the three </a:t>
            </a:r>
            <a:r>
              <a:rPr lang="en-IN" dirty="0" err="1">
                <a:solidFill>
                  <a:srgbClr val="000000"/>
                </a:solidFill>
                <a:latin typeface="TimesTen-Roman"/>
              </a:rPr>
              <a:t>interaxial</a:t>
            </a:r>
            <a:r>
              <a:rPr lang="en-IN" dirty="0">
                <a:solidFill>
                  <a:srgbClr val="000000"/>
                </a:solidFill>
                <a:latin typeface="TimesTen-Roman"/>
              </a:rPr>
              <a:t> angles </a:t>
            </a:r>
            <a:r>
              <a:rPr lang="el-GR" dirty="0">
                <a:solidFill>
                  <a:srgbClr val="000000"/>
                </a:solidFill>
                <a:latin typeface="TimesTen-Roman"/>
              </a:rPr>
              <a:t>α</a:t>
            </a:r>
            <a:r>
              <a:rPr lang="en-US" dirty="0">
                <a:solidFill>
                  <a:srgbClr val="000000"/>
                </a:solidFill>
                <a:latin typeface="TimesTen-Roman"/>
              </a:rPr>
              <a:t>, </a:t>
            </a:r>
            <a:r>
              <a:rPr lang="el-GR" dirty="0">
                <a:solidFill>
                  <a:srgbClr val="000000"/>
                </a:solidFill>
                <a:latin typeface="TimesTen-Roman"/>
                <a:sym typeface="Symbol" panose="05050102010706020507" pitchFamily="18" charset="2"/>
              </a:rPr>
              <a:t></a:t>
            </a:r>
            <a:r>
              <a:rPr lang="en-US" dirty="0">
                <a:solidFill>
                  <a:srgbClr val="000000"/>
                </a:solidFill>
                <a:latin typeface="TimesTen-Roman"/>
                <a:sym typeface="Symbol" panose="05050102010706020507" pitchFamily="18" charset="2"/>
              </a:rPr>
              <a:t>, and </a:t>
            </a:r>
            <a:r>
              <a:rPr lang="el-GR" dirty="0">
                <a:solidFill>
                  <a:srgbClr val="000000"/>
                </a:solidFill>
                <a:latin typeface="TimesTen-Roman"/>
                <a:sym typeface="Symbol" panose="05050102010706020507" pitchFamily="18" charset="2"/>
              </a:rPr>
              <a:t></a:t>
            </a:r>
            <a:r>
              <a:rPr lang="en-IN" dirty="0">
                <a:solidFill>
                  <a:srgbClr val="000000"/>
                </a:solidFill>
                <a:latin typeface="TimesTen-Roman"/>
              </a:rPr>
              <a:t> are termed the </a:t>
            </a:r>
            <a:r>
              <a:rPr lang="en-IN" b="1" dirty="0">
                <a:solidFill>
                  <a:srgbClr val="00CD1A"/>
                </a:solidFill>
                <a:latin typeface="TimesTen-Bold"/>
              </a:rPr>
              <a:t>lattice parameters </a:t>
            </a:r>
            <a:r>
              <a:rPr lang="en-IN" dirty="0">
                <a:solidFill>
                  <a:srgbClr val="000000"/>
                </a:solidFill>
                <a:latin typeface="TimesTen-Roman"/>
              </a:rPr>
              <a:t>of a crystal structure.</a:t>
            </a:r>
            <a:endParaRPr lang="en-IN" dirty="0"/>
          </a:p>
        </p:txBody>
      </p:sp>
      <p:pic>
        <p:nvPicPr>
          <p:cNvPr id="7" name="Picture 6"/>
          <p:cNvPicPr>
            <a:picLocks noChangeAspect="1"/>
          </p:cNvPicPr>
          <p:nvPr/>
        </p:nvPicPr>
        <p:blipFill>
          <a:blip r:embed="rId2"/>
          <a:stretch>
            <a:fillRect/>
          </a:stretch>
        </p:blipFill>
        <p:spPr>
          <a:xfrm>
            <a:off x="729802" y="2014396"/>
            <a:ext cx="9830874" cy="1697890"/>
          </a:xfrm>
          <a:prstGeom prst="rect">
            <a:avLst/>
          </a:prstGeom>
        </p:spPr>
      </p:pic>
      <p:pic>
        <p:nvPicPr>
          <p:cNvPr id="8" name="Picture 7"/>
          <p:cNvPicPr>
            <a:picLocks noChangeAspect="1"/>
          </p:cNvPicPr>
          <p:nvPr/>
        </p:nvPicPr>
        <p:blipFill>
          <a:blip r:embed="rId3"/>
          <a:stretch>
            <a:fillRect/>
          </a:stretch>
        </p:blipFill>
        <p:spPr>
          <a:xfrm>
            <a:off x="729802" y="3603329"/>
            <a:ext cx="9625869" cy="1852086"/>
          </a:xfrm>
          <a:prstGeom prst="rect">
            <a:avLst/>
          </a:prstGeom>
        </p:spPr>
      </p:pic>
      <p:pic>
        <p:nvPicPr>
          <p:cNvPr id="9" name="Picture 8"/>
          <p:cNvPicPr>
            <a:picLocks noChangeAspect="1"/>
          </p:cNvPicPr>
          <p:nvPr/>
        </p:nvPicPr>
        <p:blipFill rotWithShape="1">
          <a:blip r:embed="rId4"/>
          <a:srcRect t="2162" b="9587"/>
          <a:stretch/>
        </p:blipFill>
        <p:spPr>
          <a:xfrm>
            <a:off x="917286" y="5301219"/>
            <a:ext cx="9822282" cy="1506828"/>
          </a:xfrm>
          <a:prstGeom prst="rect">
            <a:avLst/>
          </a:prstGeom>
        </p:spPr>
      </p:pic>
    </p:spTree>
    <p:extLst>
      <p:ext uri="{BB962C8B-B14F-4D97-AF65-F5344CB8AC3E}">
        <p14:creationId xmlns:p14="http://schemas.microsoft.com/office/powerpoint/2010/main" val="3578485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82800" y="1485900"/>
            <a:ext cx="184731" cy="369332"/>
          </a:xfrm>
          <a:prstGeom prst="rect">
            <a:avLst/>
          </a:prstGeom>
          <a:noFill/>
        </p:spPr>
        <p:txBody>
          <a:bodyPr wrap="none" rtlCol="0">
            <a:spAutoFit/>
          </a:bodyPr>
          <a:lstStyle/>
          <a:p>
            <a:endParaRPr lang="en-US" dirty="0"/>
          </a:p>
        </p:txBody>
      </p:sp>
      <p:sp>
        <p:nvSpPr>
          <p:cNvPr id="5" name="TextBox 4"/>
          <p:cNvSpPr txBox="1"/>
          <p:nvPr/>
        </p:nvSpPr>
        <p:spPr>
          <a:xfrm>
            <a:off x="689389" y="716459"/>
            <a:ext cx="10241969" cy="954107"/>
          </a:xfrm>
          <a:prstGeom prst="rect">
            <a:avLst/>
          </a:prstGeom>
          <a:noFill/>
        </p:spPr>
        <p:txBody>
          <a:bodyPr wrap="square" rtlCol="0">
            <a:spAutoFit/>
          </a:bodyPr>
          <a:lstStyle/>
          <a:p>
            <a:r>
              <a:rPr lang="en-US" sz="2800" dirty="0"/>
              <a:t>The properties of a material are determined by its structure and composition</a:t>
            </a:r>
          </a:p>
        </p:txBody>
      </p:sp>
      <p:sp>
        <p:nvSpPr>
          <p:cNvPr id="6" name="TextBox 5"/>
          <p:cNvSpPr txBox="1"/>
          <p:nvPr/>
        </p:nvSpPr>
        <p:spPr>
          <a:xfrm>
            <a:off x="2441743" y="2035523"/>
            <a:ext cx="6458563" cy="2677656"/>
          </a:xfrm>
          <a:prstGeom prst="rect">
            <a:avLst/>
          </a:prstGeom>
          <a:noFill/>
        </p:spPr>
        <p:txBody>
          <a:bodyPr wrap="none" rtlCol="0">
            <a:spAutoFit/>
          </a:bodyPr>
          <a:lstStyle/>
          <a:p>
            <a:r>
              <a:rPr lang="en-US" sz="2800" dirty="0"/>
              <a:t>Structure occurs on many levels of scale</a:t>
            </a:r>
          </a:p>
          <a:p>
            <a:endParaRPr lang="en-US" sz="2800" dirty="0"/>
          </a:p>
          <a:p>
            <a:r>
              <a:rPr lang="en-US" sz="2800" dirty="0"/>
              <a:t>-  Atomic and molecular level – 0.1 – 1 nm</a:t>
            </a:r>
          </a:p>
          <a:p>
            <a:r>
              <a:rPr lang="en-US" sz="2800" dirty="0"/>
              <a:t>-  Nanoscale level                      -  1nm – 1µm</a:t>
            </a:r>
          </a:p>
          <a:p>
            <a:pPr marL="285750" indent="-285750">
              <a:buFontTx/>
              <a:buChar char="-"/>
            </a:pPr>
            <a:r>
              <a:rPr lang="en-US" sz="2800" dirty="0"/>
              <a:t>Microstructural level             - 1µm – 1mm</a:t>
            </a:r>
          </a:p>
          <a:p>
            <a:pPr marL="285750" indent="-285750">
              <a:buFontTx/>
              <a:buChar char="-"/>
            </a:pPr>
            <a:r>
              <a:rPr lang="en-US" sz="2800" dirty="0"/>
              <a:t>Macrostructural level  -         &gt; 1mm</a:t>
            </a:r>
          </a:p>
        </p:txBody>
      </p:sp>
    </p:spTree>
    <p:extLst>
      <p:ext uri="{BB962C8B-B14F-4D97-AF65-F5344CB8AC3E}">
        <p14:creationId xmlns:p14="http://schemas.microsoft.com/office/powerpoint/2010/main" val="1945619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8091" y="0"/>
            <a:ext cx="11018960" cy="1510362"/>
          </a:xfrm>
          <a:prstGeom prst="rect">
            <a:avLst/>
          </a:prstGeom>
        </p:spPr>
      </p:pic>
      <p:pic>
        <p:nvPicPr>
          <p:cNvPr id="6" name="Picture 5"/>
          <p:cNvPicPr>
            <a:picLocks noChangeAspect="1"/>
          </p:cNvPicPr>
          <p:nvPr/>
        </p:nvPicPr>
        <p:blipFill rotWithShape="1">
          <a:blip r:embed="rId3"/>
          <a:srcRect t="7204" b="13477"/>
          <a:stretch/>
        </p:blipFill>
        <p:spPr>
          <a:xfrm>
            <a:off x="713693" y="1327906"/>
            <a:ext cx="10607892" cy="1692511"/>
          </a:xfrm>
          <a:prstGeom prst="rect">
            <a:avLst/>
          </a:prstGeom>
        </p:spPr>
      </p:pic>
      <p:pic>
        <p:nvPicPr>
          <p:cNvPr id="7" name="Picture 6"/>
          <p:cNvPicPr>
            <a:picLocks noChangeAspect="1"/>
          </p:cNvPicPr>
          <p:nvPr/>
        </p:nvPicPr>
        <p:blipFill>
          <a:blip r:embed="rId4"/>
          <a:stretch>
            <a:fillRect/>
          </a:stretch>
        </p:blipFill>
        <p:spPr>
          <a:xfrm>
            <a:off x="713693" y="3102860"/>
            <a:ext cx="10735625" cy="1921604"/>
          </a:xfrm>
          <a:prstGeom prst="rect">
            <a:avLst/>
          </a:prstGeom>
        </p:spPr>
      </p:pic>
      <p:pic>
        <p:nvPicPr>
          <p:cNvPr id="8" name="Picture 7"/>
          <p:cNvPicPr>
            <a:picLocks noChangeAspect="1"/>
          </p:cNvPicPr>
          <p:nvPr/>
        </p:nvPicPr>
        <p:blipFill>
          <a:blip r:embed="rId5"/>
          <a:stretch>
            <a:fillRect/>
          </a:stretch>
        </p:blipFill>
        <p:spPr>
          <a:xfrm>
            <a:off x="713693" y="4873550"/>
            <a:ext cx="9499253" cy="1952468"/>
          </a:xfrm>
          <a:prstGeom prst="rect">
            <a:avLst/>
          </a:prstGeom>
        </p:spPr>
      </p:pic>
    </p:spTree>
    <p:extLst>
      <p:ext uri="{BB962C8B-B14F-4D97-AF65-F5344CB8AC3E}">
        <p14:creationId xmlns:p14="http://schemas.microsoft.com/office/powerpoint/2010/main" val="3564413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7394" y="463640"/>
            <a:ext cx="1050288" cy="523220"/>
          </a:xfrm>
          <a:prstGeom prst="rect">
            <a:avLst/>
          </a:prstGeom>
          <a:noFill/>
        </p:spPr>
        <p:txBody>
          <a:bodyPr wrap="none" rtlCol="0">
            <a:spAutoFit/>
          </a:bodyPr>
          <a:lstStyle/>
          <a:p>
            <a:r>
              <a:rPr lang="en-US" sz="2800" dirty="0"/>
              <a:t>Phase</a:t>
            </a:r>
            <a:endParaRPr lang="en-IN" sz="2800" dirty="0"/>
          </a:p>
        </p:txBody>
      </p:sp>
      <p:pic>
        <p:nvPicPr>
          <p:cNvPr id="1026" name="Picture 2" descr="http://schools.birdville.k12.tx.us/cms/lib2/tx01000797/centricity/domain/912/chemlessons/Lessons/Phases%20and%20Changes/image0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94" y="1936041"/>
            <a:ext cx="6245225" cy="41883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7394" y="1416676"/>
            <a:ext cx="3129446" cy="461665"/>
          </a:xfrm>
          <a:prstGeom prst="rect">
            <a:avLst/>
          </a:prstGeom>
          <a:noFill/>
        </p:spPr>
        <p:txBody>
          <a:bodyPr wrap="none" rtlCol="0">
            <a:spAutoFit/>
          </a:bodyPr>
          <a:lstStyle/>
          <a:p>
            <a:r>
              <a:rPr lang="en-US" sz="2400" dirty="0"/>
              <a:t>Phase diagram of water</a:t>
            </a:r>
            <a:endParaRPr lang="en-IN" sz="2400" dirty="0"/>
          </a:p>
        </p:txBody>
      </p:sp>
      <p:pic>
        <p:nvPicPr>
          <p:cNvPr id="6" name="Picture 5"/>
          <p:cNvPicPr>
            <a:picLocks noChangeAspect="1"/>
          </p:cNvPicPr>
          <p:nvPr/>
        </p:nvPicPr>
        <p:blipFill rotWithShape="1">
          <a:blip r:embed="rId3"/>
          <a:srcRect l="17016" t="23642" r="30834" b="9484"/>
          <a:stretch/>
        </p:blipFill>
        <p:spPr>
          <a:xfrm>
            <a:off x="6632619" y="1936041"/>
            <a:ext cx="5334094" cy="3845728"/>
          </a:xfrm>
          <a:prstGeom prst="rect">
            <a:avLst/>
          </a:prstGeom>
        </p:spPr>
      </p:pic>
      <p:sp>
        <p:nvSpPr>
          <p:cNvPr id="7" name="TextBox 6"/>
          <p:cNvSpPr txBox="1"/>
          <p:nvPr/>
        </p:nvSpPr>
        <p:spPr>
          <a:xfrm>
            <a:off x="6787166" y="1365160"/>
            <a:ext cx="3551613" cy="461665"/>
          </a:xfrm>
          <a:prstGeom prst="rect">
            <a:avLst/>
          </a:prstGeom>
          <a:noFill/>
        </p:spPr>
        <p:txBody>
          <a:bodyPr wrap="none" rtlCol="0">
            <a:spAutoFit/>
          </a:bodyPr>
          <a:lstStyle/>
          <a:p>
            <a:r>
              <a:rPr lang="en-US" sz="2400" dirty="0"/>
              <a:t>Iron-carbon phase diagram</a:t>
            </a:r>
            <a:endParaRPr lang="en-IN" sz="2400" dirty="0"/>
          </a:p>
        </p:txBody>
      </p:sp>
    </p:spTree>
    <p:extLst>
      <p:ext uri="{BB962C8B-B14F-4D97-AF65-F5344CB8AC3E}">
        <p14:creationId xmlns:p14="http://schemas.microsoft.com/office/powerpoint/2010/main" val="1217971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9337" y="428397"/>
            <a:ext cx="3965573" cy="584775"/>
          </a:xfrm>
          <a:prstGeom prst="rect">
            <a:avLst/>
          </a:prstGeom>
        </p:spPr>
        <p:txBody>
          <a:bodyPr wrap="none">
            <a:spAutoFit/>
          </a:bodyPr>
          <a:lstStyle/>
          <a:p>
            <a:r>
              <a:rPr lang="en-IN" sz="3200" dirty="0"/>
              <a:t>Imperfections in Solids</a:t>
            </a:r>
          </a:p>
        </p:txBody>
      </p:sp>
      <p:sp>
        <p:nvSpPr>
          <p:cNvPr id="5" name="Rectangle 4"/>
          <p:cNvSpPr/>
          <p:nvPr/>
        </p:nvSpPr>
        <p:spPr>
          <a:xfrm>
            <a:off x="596943" y="1195447"/>
            <a:ext cx="9909464" cy="369332"/>
          </a:xfrm>
          <a:prstGeom prst="rect">
            <a:avLst/>
          </a:prstGeom>
        </p:spPr>
        <p:txBody>
          <a:bodyPr wrap="square">
            <a:spAutoFit/>
          </a:bodyPr>
          <a:lstStyle/>
          <a:p>
            <a:r>
              <a:rPr lang="en-IN" dirty="0"/>
              <a:t>An idealized solid does not exist; all contain large numbers of various defects or imperfections.</a:t>
            </a:r>
          </a:p>
        </p:txBody>
      </p:sp>
      <p:sp>
        <p:nvSpPr>
          <p:cNvPr id="6" name="Rectangle 5"/>
          <p:cNvSpPr/>
          <p:nvPr/>
        </p:nvSpPr>
        <p:spPr>
          <a:xfrm>
            <a:off x="389337" y="1695665"/>
            <a:ext cx="1915717" cy="461665"/>
          </a:xfrm>
          <a:prstGeom prst="rect">
            <a:avLst/>
          </a:prstGeom>
        </p:spPr>
        <p:txBody>
          <a:bodyPr wrap="none">
            <a:spAutoFit/>
          </a:bodyPr>
          <a:lstStyle/>
          <a:p>
            <a:r>
              <a:rPr lang="en-IN" sz="2400" dirty="0"/>
              <a:t>Point Defects:</a:t>
            </a:r>
          </a:p>
        </p:txBody>
      </p:sp>
      <p:sp>
        <p:nvSpPr>
          <p:cNvPr id="8" name="Rectangle 7"/>
          <p:cNvSpPr/>
          <p:nvPr/>
        </p:nvSpPr>
        <p:spPr>
          <a:xfrm>
            <a:off x="2183406" y="1690548"/>
            <a:ext cx="3929922" cy="461665"/>
          </a:xfrm>
          <a:prstGeom prst="rect">
            <a:avLst/>
          </a:prstGeom>
        </p:spPr>
        <p:txBody>
          <a:bodyPr wrap="none">
            <a:spAutoFit/>
          </a:bodyPr>
          <a:lstStyle/>
          <a:p>
            <a:r>
              <a:rPr lang="en-IN" sz="2400" dirty="0"/>
              <a:t>Vacancies and self-interstitials</a:t>
            </a:r>
          </a:p>
        </p:txBody>
      </p:sp>
      <p:pic>
        <p:nvPicPr>
          <p:cNvPr id="9" name="Picture 8"/>
          <p:cNvPicPr>
            <a:picLocks noChangeAspect="1"/>
          </p:cNvPicPr>
          <p:nvPr/>
        </p:nvPicPr>
        <p:blipFill rotWithShape="1">
          <a:blip r:embed="rId2"/>
          <a:srcRect l="38771" t="23755" r="20721" b="8124"/>
          <a:stretch/>
        </p:blipFill>
        <p:spPr>
          <a:xfrm>
            <a:off x="8350425" y="1483805"/>
            <a:ext cx="3588730" cy="3394613"/>
          </a:xfrm>
          <a:prstGeom prst="rect">
            <a:avLst/>
          </a:prstGeom>
        </p:spPr>
      </p:pic>
      <p:sp>
        <p:nvSpPr>
          <p:cNvPr id="10" name="Rectangle 9"/>
          <p:cNvSpPr/>
          <p:nvPr/>
        </p:nvSpPr>
        <p:spPr>
          <a:xfrm>
            <a:off x="657519" y="2321004"/>
            <a:ext cx="7540908" cy="646331"/>
          </a:xfrm>
          <a:prstGeom prst="rect">
            <a:avLst/>
          </a:prstGeom>
        </p:spPr>
        <p:txBody>
          <a:bodyPr wrap="square">
            <a:spAutoFit/>
          </a:bodyPr>
          <a:lstStyle/>
          <a:p>
            <a:r>
              <a:rPr lang="en-IN" dirty="0">
                <a:latin typeface="TimesTen-Roman"/>
              </a:rPr>
              <a:t>The equilibrium number of vacancies </a:t>
            </a:r>
            <a:r>
              <a:rPr lang="en-IN" dirty="0" err="1">
                <a:latin typeface="TimesTen-Roman"/>
              </a:rPr>
              <a:t>N</a:t>
            </a:r>
            <a:r>
              <a:rPr lang="en-IN" baseline="-25000" dirty="0" err="1">
                <a:latin typeface="TimesTen-Roman"/>
              </a:rPr>
              <a:t>v</a:t>
            </a:r>
            <a:r>
              <a:rPr lang="en-IN" dirty="0">
                <a:latin typeface="TimesTen-Roman"/>
              </a:rPr>
              <a:t> for a given quantity of material depends on and increases with temperature according to:</a:t>
            </a:r>
            <a:endParaRPr lang="en-IN" dirty="0"/>
          </a:p>
        </p:txBody>
      </p:sp>
      <p:pic>
        <p:nvPicPr>
          <p:cNvPr id="11" name="Picture 10"/>
          <p:cNvPicPr>
            <a:picLocks noChangeAspect="1"/>
          </p:cNvPicPr>
          <p:nvPr/>
        </p:nvPicPr>
        <p:blipFill rotWithShape="1">
          <a:blip r:embed="rId3"/>
          <a:srcRect l="37152" t="48800" r="44512" b="38992"/>
          <a:stretch/>
        </p:blipFill>
        <p:spPr>
          <a:xfrm>
            <a:off x="777999" y="3149610"/>
            <a:ext cx="2480048" cy="928765"/>
          </a:xfrm>
          <a:prstGeom prst="rect">
            <a:avLst/>
          </a:prstGeom>
        </p:spPr>
      </p:pic>
      <p:sp>
        <p:nvSpPr>
          <p:cNvPr id="12" name="Rectangle 11"/>
          <p:cNvSpPr/>
          <p:nvPr/>
        </p:nvSpPr>
        <p:spPr>
          <a:xfrm>
            <a:off x="512617" y="4078375"/>
            <a:ext cx="7837807" cy="1200329"/>
          </a:xfrm>
          <a:prstGeom prst="rect">
            <a:avLst/>
          </a:prstGeom>
        </p:spPr>
        <p:txBody>
          <a:bodyPr wrap="square">
            <a:spAutoFit/>
          </a:bodyPr>
          <a:lstStyle/>
          <a:p>
            <a:r>
              <a:rPr lang="en-IN" dirty="0">
                <a:latin typeface="TimesTen-Roman"/>
              </a:rPr>
              <a:t>In this expression, </a:t>
            </a:r>
            <a:r>
              <a:rPr lang="en-IN" i="1" dirty="0">
                <a:latin typeface="TimesTen-Italic"/>
              </a:rPr>
              <a:t>N </a:t>
            </a:r>
            <a:r>
              <a:rPr lang="en-IN" dirty="0">
                <a:latin typeface="TimesTen-Roman"/>
              </a:rPr>
              <a:t>is the total number of atomic sites, Q</a:t>
            </a:r>
            <a:r>
              <a:rPr lang="en-IN" baseline="-25000" dirty="0">
                <a:latin typeface="TimesTen-Roman"/>
              </a:rPr>
              <a:t>v</a:t>
            </a:r>
            <a:r>
              <a:rPr lang="en-IN" dirty="0">
                <a:latin typeface="TimesTen-Roman"/>
              </a:rPr>
              <a:t> is the energy required for the formation of a vacancy, </a:t>
            </a:r>
            <a:r>
              <a:rPr lang="en-IN" i="1" dirty="0">
                <a:latin typeface="TimesTen-Italic"/>
              </a:rPr>
              <a:t>T </a:t>
            </a:r>
            <a:r>
              <a:rPr lang="en-IN" dirty="0">
                <a:latin typeface="TimesTen-Roman"/>
              </a:rPr>
              <a:t>is the absolute temperature</a:t>
            </a:r>
            <a:r>
              <a:rPr lang="en-IN" sz="800" dirty="0">
                <a:latin typeface="TimesTen-Roman"/>
              </a:rPr>
              <a:t>1 </a:t>
            </a:r>
            <a:r>
              <a:rPr lang="en-IN" dirty="0">
                <a:latin typeface="TimesTen-Roman"/>
              </a:rPr>
              <a:t>in kelvins, and </a:t>
            </a:r>
            <a:r>
              <a:rPr lang="en-IN" i="1" dirty="0">
                <a:latin typeface="TimesTen-Italic"/>
              </a:rPr>
              <a:t>k </a:t>
            </a:r>
            <a:r>
              <a:rPr lang="en-IN" dirty="0">
                <a:latin typeface="TimesTen-Roman"/>
              </a:rPr>
              <a:t>is the gas or </a:t>
            </a:r>
            <a:r>
              <a:rPr lang="en-IN" b="1" dirty="0">
                <a:latin typeface="TimesTen-Bold"/>
              </a:rPr>
              <a:t>Boltzmann’s constant. </a:t>
            </a:r>
            <a:r>
              <a:rPr lang="en-IN" dirty="0">
                <a:latin typeface="TimesTen-Roman"/>
              </a:rPr>
              <a:t>The value of </a:t>
            </a:r>
            <a:r>
              <a:rPr lang="en-IN" i="1" dirty="0">
                <a:latin typeface="TimesTen-Italic"/>
              </a:rPr>
              <a:t>k </a:t>
            </a:r>
            <a:r>
              <a:rPr lang="en-IN" dirty="0">
                <a:latin typeface="TimesTen-Roman"/>
              </a:rPr>
              <a:t>is </a:t>
            </a:r>
          </a:p>
          <a:p>
            <a:r>
              <a:rPr lang="en-IN" dirty="0">
                <a:latin typeface="TimesTen-Roman"/>
              </a:rPr>
              <a:t>1.38x10</a:t>
            </a:r>
            <a:r>
              <a:rPr lang="en-IN" baseline="30000" dirty="0">
                <a:latin typeface="TimesTen-Roman"/>
              </a:rPr>
              <a:t>23</a:t>
            </a:r>
            <a:r>
              <a:rPr lang="en-IN" dirty="0">
                <a:latin typeface="TimesTen-Roman"/>
              </a:rPr>
              <a:t>J/atom-K,</a:t>
            </a:r>
            <a:endParaRPr lang="en-IN" dirty="0"/>
          </a:p>
        </p:txBody>
      </p:sp>
      <p:sp>
        <p:nvSpPr>
          <p:cNvPr id="13" name="Rectangle 12"/>
          <p:cNvSpPr/>
          <p:nvPr/>
        </p:nvSpPr>
        <p:spPr>
          <a:xfrm>
            <a:off x="486551" y="5882253"/>
            <a:ext cx="11426538" cy="923330"/>
          </a:xfrm>
          <a:prstGeom prst="rect">
            <a:avLst/>
          </a:prstGeom>
        </p:spPr>
        <p:txBody>
          <a:bodyPr wrap="square">
            <a:spAutoFit/>
          </a:bodyPr>
          <a:lstStyle/>
          <a:p>
            <a:r>
              <a:rPr lang="en-IN" dirty="0"/>
              <a:t>Calculate the equilibrium number of vacancies per cubic meter for copper at 1000</a:t>
            </a:r>
            <a:r>
              <a:rPr lang="en-IN" baseline="30000" dirty="0"/>
              <a:t>0</a:t>
            </a:r>
            <a:r>
              <a:rPr lang="en-IN" dirty="0"/>
              <a:t>C. The energy for vacancy formation is 0.9 eV/atom; the atomic weight and density (at 1000</a:t>
            </a:r>
            <a:r>
              <a:rPr lang="en-IN" baseline="30000" dirty="0"/>
              <a:t>0</a:t>
            </a:r>
            <a:r>
              <a:rPr lang="en-IN" dirty="0"/>
              <a:t>C) for copper are 63.5 g/</a:t>
            </a:r>
            <a:r>
              <a:rPr lang="en-IN" dirty="0" err="1"/>
              <a:t>mol</a:t>
            </a:r>
            <a:r>
              <a:rPr lang="en-IN" dirty="0"/>
              <a:t> and 8.4 g/cm</a:t>
            </a:r>
            <a:r>
              <a:rPr lang="en-IN" baseline="30000" dirty="0"/>
              <a:t>3</a:t>
            </a:r>
            <a:r>
              <a:rPr lang="en-IN" dirty="0"/>
              <a:t>, respectively. </a:t>
            </a:r>
          </a:p>
          <a:p>
            <a:r>
              <a:rPr lang="en-IN" dirty="0"/>
              <a:t>(</a:t>
            </a:r>
            <a:r>
              <a:rPr lang="en-IN" b="1" dirty="0" err="1"/>
              <a:t>Ans</a:t>
            </a:r>
            <a:r>
              <a:rPr lang="en-IN" b="1" dirty="0"/>
              <a:t>: 2.2  10</a:t>
            </a:r>
            <a:r>
              <a:rPr lang="en-IN" b="1" baseline="30000" dirty="0"/>
              <a:t>25</a:t>
            </a:r>
            <a:r>
              <a:rPr lang="en-IN" b="1" dirty="0"/>
              <a:t> vacancies/m</a:t>
            </a:r>
            <a:r>
              <a:rPr lang="en-IN" b="1" baseline="30000" dirty="0"/>
              <a:t>3</a:t>
            </a:r>
            <a:r>
              <a:rPr lang="en-IN" b="1" dirty="0"/>
              <a:t>)</a:t>
            </a:r>
            <a:r>
              <a:rPr lang="en-IN" dirty="0"/>
              <a:t> </a:t>
            </a:r>
            <a:endParaRPr lang="en-IN" b="1" dirty="0"/>
          </a:p>
        </p:txBody>
      </p:sp>
      <p:sp>
        <p:nvSpPr>
          <p:cNvPr id="14" name="TextBox 13"/>
          <p:cNvSpPr txBox="1"/>
          <p:nvPr/>
        </p:nvSpPr>
        <p:spPr>
          <a:xfrm>
            <a:off x="512617" y="5497160"/>
            <a:ext cx="1038554" cy="369332"/>
          </a:xfrm>
          <a:prstGeom prst="rect">
            <a:avLst/>
          </a:prstGeom>
          <a:noFill/>
        </p:spPr>
        <p:txBody>
          <a:bodyPr wrap="none" rtlCol="0">
            <a:spAutoFit/>
          </a:bodyPr>
          <a:lstStyle/>
          <a:p>
            <a:r>
              <a:rPr lang="en-US" dirty="0"/>
              <a:t>Problem:</a:t>
            </a:r>
            <a:endParaRPr lang="en-IN" dirty="0"/>
          </a:p>
        </p:txBody>
      </p:sp>
    </p:spTree>
    <p:extLst>
      <p:ext uri="{BB962C8B-B14F-4D97-AF65-F5344CB8AC3E}">
        <p14:creationId xmlns:p14="http://schemas.microsoft.com/office/powerpoint/2010/main" val="315651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345" y="91681"/>
            <a:ext cx="4228337" cy="523220"/>
          </a:xfrm>
          <a:prstGeom prst="rect">
            <a:avLst/>
          </a:prstGeom>
        </p:spPr>
        <p:txBody>
          <a:bodyPr wrap="none">
            <a:spAutoFit/>
          </a:bodyPr>
          <a:lstStyle/>
          <a:p>
            <a:r>
              <a:rPr lang="en-IN" sz="2800" dirty="0"/>
              <a:t>Dislocations—linear defects</a:t>
            </a:r>
          </a:p>
        </p:txBody>
      </p:sp>
      <p:sp>
        <p:nvSpPr>
          <p:cNvPr id="5" name="Rectangle 4"/>
          <p:cNvSpPr/>
          <p:nvPr/>
        </p:nvSpPr>
        <p:spPr>
          <a:xfrm>
            <a:off x="239345" y="577222"/>
            <a:ext cx="8052600" cy="646331"/>
          </a:xfrm>
          <a:prstGeom prst="rect">
            <a:avLst/>
          </a:prstGeom>
        </p:spPr>
        <p:txBody>
          <a:bodyPr wrap="square">
            <a:spAutoFit/>
          </a:bodyPr>
          <a:lstStyle/>
          <a:p>
            <a:r>
              <a:rPr lang="en-IN" dirty="0">
                <a:latin typeface="TimesTen-Roman"/>
              </a:rPr>
              <a:t>A </a:t>
            </a:r>
            <a:r>
              <a:rPr lang="en-IN" i="1" dirty="0">
                <a:latin typeface="TimesTen-Italic"/>
              </a:rPr>
              <a:t>dislocation </a:t>
            </a:r>
            <a:r>
              <a:rPr lang="en-IN" dirty="0">
                <a:latin typeface="TimesTen-Roman"/>
              </a:rPr>
              <a:t>is a linear or one-dimensional defect around which some of the atoms are misaligned.</a:t>
            </a:r>
            <a:endParaRPr lang="en-IN" dirty="0"/>
          </a:p>
        </p:txBody>
      </p:sp>
      <p:pic>
        <p:nvPicPr>
          <p:cNvPr id="6" name="Picture 5"/>
          <p:cNvPicPr>
            <a:picLocks noChangeAspect="1"/>
          </p:cNvPicPr>
          <p:nvPr/>
        </p:nvPicPr>
        <p:blipFill rotWithShape="1">
          <a:blip r:embed="rId2"/>
          <a:srcRect l="12217" t="20666" r="36140" b="11781"/>
          <a:stretch/>
        </p:blipFill>
        <p:spPr>
          <a:xfrm>
            <a:off x="7587539" y="171136"/>
            <a:ext cx="4517870" cy="3324095"/>
          </a:xfrm>
          <a:prstGeom prst="rect">
            <a:avLst/>
          </a:prstGeom>
        </p:spPr>
      </p:pic>
      <p:sp>
        <p:nvSpPr>
          <p:cNvPr id="8" name="Rectangle 7"/>
          <p:cNvSpPr/>
          <p:nvPr/>
        </p:nvSpPr>
        <p:spPr>
          <a:xfrm>
            <a:off x="5663045" y="3846240"/>
            <a:ext cx="5638147" cy="523220"/>
          </a:xfrm>
          <a:prstGeom prst="rect">
            <a:avLst/>
          </a:prstGeom>
        </p:spPr>
        <p:txBody>
          <a:bodyPr wrap="none">
            <a:spAutoFit/>
          </a:bodyPr>
          <a:lstStyle/>
          <a:p>
            <a:r>
              <a:rPr lang="en-IN" sz="2800" dirty="0"/>
              <a:t>Interfacial defects – Grain Boundaries</a:t>
            </a:r>
          </a:p>
        </p:txBody>
      </p:sp>
      <p:pic>
        <p:nvPicPr>
          <p:cNvPr id="9" name="Picture 8"/>
          <p:cNvPicPr>
            <a:picLocks noChangeAspect="1"/>
          </p:cNvPicPr>
          <p:nvPr/>
        </p:nvPicPr>
        <p:blipFill rotWithShape="1">
          <a:blip r:embed="rId3"/>
          <a:srcRect l="23349" t="19179" r="26233" b="7306"/>
          <a:stretch/>
        </p:blipFill>
        <p:spPr>
          <a:xfrm>
            <a:off x="117962" y="1199910"/>
            <a:ext cx="5191793" cy="4258320"/>
          </a:xfrm>
          <a:prstGeom prst="rect">
            <a:avLst/>
          </a:prstGeom>
        </p:spPr>
      </p:pic>
      <p:sp>
        <p:nvSpPr>
          <p:cNvPr id="10" name="Rectangle 9"/>
          <p:cNvSpPr/>
          <p:nvPr/>
        </p:nvSpPr>
        <p:spPr>
          <a:xfrm>
            <a:off x="5663045" y="4369460"/>
            <a:ext cx="6400801" cy="923330"/>
          </a:xfrm>
          <a:prstGeom prst="rect">
            <a:avLst/>
          </a:prstGeom>
        </p:spPr>
        <p:txBody>
          <a:bodyPr wrap="square">
            <a:spAutoFit/>
          </a:bodyPr>
          <a:lstStyle/>
          <a:p>
            <a:r>
              <a:rPr lang="en-IN" dirty="0"/>
              <a:t>Another interfacial defect, the grain boundary, as the boundary separating two small grains or crystals having different crystallographic orientations</a:t>
            </a:r>
          </a:p>
        </p:txBody>
      </p:sp>
      <p:sp>
        <p:nvSpPr>
          <p:cNvPr id="11" name="Rectangle 10"/>
          <p:cNvSpPr/>
          <p:nvPr/>
        </p:nvSpPr>
        <p:spPr>
          <a:xfrm>
            <a:off x="239345" y="5443744"/>
            <a:ext cx="11595900" cy="1446550"/>
          </a:xfrm>
          <a:prstGeom prst="rect">
            <a:avLst/>
          </a:prstGeom>
        </p:spPr>
        <p:txBody>
          <a:bodyPr wrap="square">
            <a:spAutoFit/>
          </a:bodyPr>
          <a:lstStyle/>
          <a:p>
            <a:r>
              <a:rPr lang="en-IN" sz="2800" dirty="0"/>
              <a:t>Bulk or volume defects</a:t>
            </a:r>
          </a:p>
          <a:p>
            <a:r>
              <a:rPr lang="en-IN" sz="2000" dirty="0"/>
              <a:t>Other defects exist in all solid materials that are much larger than those heretofore discussed. These include pores, cracks, foreign inclusions, and other phases. They are normally introduced during processing and fabrication steps.</a:t>
            </a:r>
          </a:p>
        </p:txBody>
      </p:sp>
    </p:spTree>
    <p:extLst>
      <p:ext uri="{BB962C8B-B14F-4D97-AF65-F5344CB8AC3E}">
        <p14:creationId xmlns:p14="http://schemas.microsoft.com/office/powerpoint/2010/main" val="156123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1000" t="16297" r="29000" b="22592"/>
          <a:stretch/>
        </p:blipFill>
        <p:spPr>
          <a:xfrm rot="10800000">
            <a:off x="6977575" y="609638"/>
            <a:ext cx="4624168" cy="3391057"/>
          </a:xfrm>
          <a:prstGeom prst="rect">
            <a:avLst/>
          </a:prstGeom>
        </p:spPr>
      </p:pic>
      <p:sp>
        <p:nvSpPr>
          <p:cNvPr id="5" name="TextBox 4"/>
          <p:cNvSpPr txBox="1"/>
          <p:nvPr/>
        </p:nvSpPr>
        <p:spPr>
          <a:xfrm>
            <a:off x="478302" y="464234"/>
            <a:ext cx="946093" cy="523220"/>
          </a:xfrm>
          <a:prstGeom prst="rect">
            <a:avLst/>
          </a:prstGeom>
          <a:noFill/>
        </p:spPr>
        <p:txBody>
          <a:bodyPr wrap="none" rtlCol="0">
            <a:spAutoFit/>
          </a:bodyPr>
          <a:lstStyle/>
          <a:p>
            <a:r>
              <a:rPr lang="en-US" sz="2800" dirty="0"/>
              <a:t>Glass</a:t>
            </a:r>
          </a:p>
        </p:txBody>
      </p:sp>
      <p:sp>
        <p:nvSpPr>
          <p:cNvPr id="6" name="TextBox 5"/>
          <p:cNvSpPr txBox="1"/>
          <p:nvPr/>
        </p:nvSpPr>
        <p:spPr>
          <a:xfrm>
            <a:off x="858982" y="1237957"/>
            <a:ext cx="6118593" cy="1200329"/>
          </a:xfrm>
          <a:prstGeom prst="rect">
            <a:avLst/>
          </a:prstGeom>
          <a:noFill/>
        </p:spPr>
        <p:txBody>
          <a:bodyPr wrap="square" rtlCol="0">
            <a:spAutoFit/>
          </a:bodyPr>
          <a:lstStyle/>
          <a:p>
            <a:r>
              <a:rPr lang="en-US" sz="2400" dirty="0"/>
              <a:t>Glass is a supercooled liquid. Glass is made by quenching liquid state of glass, so solid glass maintains the liquid like molecular structure.</a:t>
            </a:r>
          </a:p>
        </p:txBody>
      </p:sp>
      <p:sp>
        <p:nvSpPr>
          <p:cNvPr id="7" name="TextBox 6"/>
          <p:cNvSpPr txBox="1"/>
          <p:nvPr/>
        </p:nvSpPr>
        <p:spPr>
          <a:xfrm>
            <a:off x="858982" y="2508139"/>
            <a:ext cx="4043607" cy="461665"/>
          </a:xfrm>
          <a:prstGeom prst="rect">
            <a:avLst/>
          </a:prstGeom>
          <a:noFill/>
        </p:spPr>
        <p:txBody>
          <a:bodyPr wrap="none" rtlCol="0">
            <a:spAutoFit/>
          </a:bodyPr>
          <a:lstStyle/>
          <a:p>
            <a:r>
              <a:rPr lang="en-US" sz="2400" dirty="0"/>
              <a:t>Glass has amorphous structure</a:t>
            </a:r>
          </a:p>
        </p:txBody>
      </p:sp>
      <p:sp>
        <p:nvSpPr>
          <p:cNvPr id="8" name="TextBox 7"/>
          <p:cNvSpPr txBox="1"/>
          <p:nvPr/>
        </p:nvSpPr>
        <p:spPr>
          <a:xfrm>
            <a:off x="840543" y="3091900"/>
            <a:ext cx="5471480" cy="830997"/>
          </a:xfrm>
          <a:prstGeom prst="rect">
            <a:avLst/>
          </a:prstGeom>
          <a:noFill/>
        </p:spPr>
        <p:txBody>
          <a:bodyPr wrap="square" rtlCol="0">
            <a:spAutoFit/>
          </a:bodyPr>
          <a:lstStyle/>
          <a:p>
            <a:r>
              <a:rPr lang="en-US" sz="2400" dirty="0"/>
              <a:t>Since it’s a metastable structure, glass tends to crystallize over time</a:t>
            </a:r>
          </a:p>
        </p:txBody>
      </p:sp>
      <p:sp>
        <p:nvSpPr>
          <p:cNvPr id="9" name="TextBox 8"/>
          <p:cNvSpPr txBox="1"/>
          <p:nvPr/>
        </p:nvSpPr>
        <p:spPr>
          <a:xfrm>
            <a:off x="858982" y="4000695"/>
            <a:ext cx="10199077" cy="830997"/>
          </a:xfrm>
          <a:prstGeom prst="rect">
            <a:avLst/>
          </a:prstGeom>
          <a:noFill/>
        </p:spPr>
        <p:txBody>
          <a:bodyPr wrap="square" rtlCol="0">
            <a:spAutoFit/>
          </a:bodyPr>
          <a:lstStyle/>
          <a:p>
            <a:r>
              <a:rPr lang="en-US" sz="2400" dirty="0"/>
              <a:t>Polymers can easily made into amorphous phase, since the chains are less mobile and if cooled fast they don’t get enough time to crystallize.</a:t>
            </a:r>
          </a:p>
        </p:txBody>
      </p:sp>
      <p:sp>
        <p:nvSpPr>
          <p:cNvPr id="10" name="TextBox 9"/>
          <p:cNvSpPr txBox="1"/>
          <p:nvPr/>
        </p:nvSpPr>
        <p:spPr>
          <a:xfrm>
            <a:off x="858982" y="4987106"/>
            <a:ext cx="7641451" cy="461665"/>
          </a:xfrm>
          <a:prstGeom prst="rect">
            <a:avLst/>
          </a:prstGeom>
          <a:noFill/>
        </p:spPr>
        <p:txBody>
          <a:bodyPr wrap="none" rtlCol="0">
            <a:spAutoFit/>
          </a:bodyPr>
          <a:lstStyle/>
          <a:p>
            <a:r>
              <a:rPr lang="en-US" sz="2400" dirty="0"/>
              <a:t>Metal glass has been made but extremely difficult to make.</a:t>
            </a:r>
          </a:p>
        </p:txBody>
      </p:sp>
      <p:sp>
        <p:nvSpPr>
          <p:cNvPr id="2" name="Rectangle 1"/>
          <p:cNvSpPr/>
          <p:nvPr/>
        </p:nvSpPr>
        <p:spPr>
          <a:xfrm>
            <a:off x="840543" y="5604185"/>
            <a:ext cx="11244083" cy="1015663"/>
          </a:xfrm>
          <a:prstGeom prst="rect">
            <a:avLst/>
          </a:prstGeom>
        </p:spPr>
        <p:txBody>
          <a:bodyPr wrap="square">
            <a:spAutoFit/>
          </a:bodyPr>
          <a:lstStyle/>
          <a:p>
            <a:r>
              <a:rPr lang="en-IN" sz="2000" dirty="0">
                <a:solidFill>
                  <a:srgbClr val="002060"/>
                </a:solidFill>
              </a:rPr>
              <a:t>Gorilla glass gets its strength through an interesting chemical process. Corning dips each sheet into a molten salt bath where a chemical exchange occurs. Potassium ions are infused into the glass. At the same time, sodium ions exit the glass.</a:t>
            </a:r>
          </a:p>
        </p:txBody>
      </p:sp>
    </p:spTree>
    <p:extLst>
      <p:ext uri="{BB962C8B-B14F-4D97-AF65-F5344CB8AC3E}">
        <p14:creationId xmlns:p14="http://schemas.microsoft.com/office/powerpoint/2010/main" val="2948153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7393" y="98769"/>
            <a:ext cx="3640740"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Structure of Polymers</a:t>
            </a:r>
          </a:p>
        </p:txBody>
      </p:sp>
      <p:sp>
        <p:nvSpPr>
          <p:cNvPr id="6" name="TextBox 5"/>
          <p:cNvSpPr txBox="1"/>
          <p:nvPr/>
        </p:nvSpPr>
        <p:spPr>
          <a:xfrm>
            <a:off x="369194" y="588271"/>
            <a:ext cx="11822806"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Polymers are long chain molecules bonded by covalent bonds along the back bone chain.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Long chains are held together by secondary bonding forces such as van der Walls and hydrogen bonds</a:t>
            </a:r>
          </a:p>
        </p:txBody>
      </p:sp>
      <p:sp>
        <p:nvSpPr>
          <p:cNvPr id="7" name="TextBox 6"/>
          <p:cNvSpPr txBox="1"/>
          <p:nvPr/>
        </p:nvSpPr>
        <p:spPr>
          <a:xfrm>
            <a:off x="369194" y="1769803"/>
            <a:ext cx="6909264" cy="1015663"/>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Polymers can have both crystalline and amorphous regions</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2050" name="Picture 2" descr="http://www.ltas-cm3.ulg.ac.be/FractureMechanics/img/Picture46_over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724555"/>
            <a:ext cx="4610100" cy="40671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31864" t="39269" r="32589" b="46649"/>
          <a:stretch/>
        </p:blipFill>
        <p:spPr>
          <a:xfrm>
            <a:off x="5524500" y="2349170"/>
            <a:ext cx="4625008" cy="1030148"/>
          </a:xfrm>
          <a:prstGeom prst="rect">
            <a:avLst/>
          </a:prstGeom>
        </p:spPr>
      </p:pic>
      <p:sp>
        <p:nvSpPr>
          <p:cNvPr id="4" name="Rectangle 3"/>
          <p:cNvSpPr/>
          <p:nvPr/>
        </p:nvSpPr>
        <p:spPr>
          <a:xfrm>
            <a:off x="5524500" y="3430146"/>
            <a:ext cx="6347791" cy="1477328"/>
          </a:xfrm>
          <a:prstGeom prst="rect">
            <a:avLst/>
          </a:prstGeom>
        </p:spPr>
        <p:txBody>
          <a:bodyPr wrap="square">
            <a:spAutoFit/>
          </a:bodyPr>
          <a:lstStyle/>
          <a:p>
            <a:r>
              <a:rPr lang="en-IN" dirty="0">
                <a:latin typeface="TimesTen-Roman"/>
              </a:rPr>
              <a:t>Where:</a:t>
            </a:r>
          </a:p>
          <a:p>
            <a:r>
              <a:rPr lang="en-IN" dirty="0">
                <a:latin typeface="TimesTen-Roman"/>
                <a:sym typeface="Symbol" panose="05050102010706020507" pitchFamily="18" charset="2"/>
              </a:rPr>
              <a:t></a:t>
            </a:r>
            <a:r>
              <a:rPr lang="en-IN" baseline="-25000" dirty="0">
                <a:latin typeface="TimesTen-Roman"/>
                <a:sym typeface="Symbol" panose="05050102010706020507" pitchFamily="18" charset="2"/>
              </a:rPr>
              <a:t>s</a:t>
            </a:r>
            <a:r>
              <a:rPr lang="en-IN" dirty="0">
                <a:latin typeface="TimesTen-Roman"/>
                <a:sym typeface="Symbol" panose="05050102010706020507" pitchFamily="18" charset="2"/>
              </a:rPr>
              <a:t> </a:t>
            </a:r>
            <a:r>
              <a:rPr lang="en-IN" dirty="0">
                <a:latin typeface="TimesTen-Roman"/>
              </a:rPr>
              <a:t>is the density of a specimen for which the percent </a:t>
            </a:r>
            <a:r>
              <a:rPr lang="en-IN" dirty="0" err="1">
                <a:latin typeface="TimesTen-Roman"/>
              </a:rPr>
              <a:t>crystallinity</a:t>
            </a:r>
            <a:r>
              <a:rPr lang="en-IN" dirty="0">
                <a:latin typeface="TimesTen-Roman"/>
              </a:rPr>
              <a:t> is to be determined,</a:t>
            </a:r>
          </a:p>
          <a:p>
            <a:r>
              <a:rPr lang="en-IN" dirty="0">
                <a:latin typeface="TimesTen-Roman"/>
                <a:sym typeface="Symbol" panose="05050102010706020507" pitchFamily="18" charset="2"/>
              </a:rPr>
              <a:t></a:t>
            </a:r>
            <a:r>
              <a:rPr lang="en-IN" baseline="-25000" dirty="0">
                <a:latin typeface="TimesTen-Roman"/>
                <a:sym typeface="Symbol" panose="05050102010706020507" pitchFamily="18" charset="2"/>
              </a:rPr>
              <a:t>a</a:t>
            </a:r>
            <a:r>
              <a:rPr lang="en-IN" dirty="0">
                <a:latin typeface="TimesTen-Roman"/>
                <a:sym typeface="Symbol" panose="05050102010706020507" pitchFamily="18" charset="2"/>
              </a:rPr>
              <a:t> </a:t>
            </a:r>
            <a:r>
              <a:rPr lang="en-IN" dirty="0">
                <a:latin typeface="TimesTen-Roman"/>
              </a:rPr>
              <a:t>is the density of the totally amorphous polymer, and </a:t>
            </a:r>
          </a:p>
          <a:p>
            <a:r>
              <a:rPr lang="en-IN" dirty="0">
                <a:latin typeface="TimesTen-Roman"/>
                <a:sym typeface="Symbol" panose="05050102010706020507" pitchFamily="18" charset="2"/>
              </a:rPr>
              <a:t></a:t>
            </a:r>
            <a:r>
              <a:rPr lang="en-IN" baseline="-25000" dirty="0">
                <a:latin typeface="TimesTen-Roman"/>
                <a:sym typeface="Symbol" panose="05050102010706020507" pitchFamily="18" charset="2"/>
              </a:rPr>
              <a:t>c</a:t>
            </a:r>
            <a:r>
              <a:rPr lang="en-IN" dirty="0">
                <a:latin typeface="TimesTen-Roman"/>
                <a:sym typeface="Symbol" panose="05050102010706020507" pitchFamily="18" charset="2"/>
              </a:rPr>
              <a:t> </a:t>
            </a:r>
            <a:r>
              <a:rPr lang="en-IN" dirty="0">
                <a:latin typeface="TimesTen-Roman"/>
              </a:rPr>
              <a:t>is the density of the perfectly crystalline polymer</a:t>
            </a:r>
            <a:endParaRPr lang="en-IN" dirty="0"/>
          </a:p>
        </p:txBody>
      </p:sp>
      <p:sp>
        <p:nvSpPr>
          <p:cNvPr id="3" name="Rectangle 2"/>
          <p:cNvSpPr/>
          <p:nvPr/>
        </p:nvSpPr>
        <p:spPr>
          <a:xfrm>
            <a:off x="5366615" y="4958302"/>
            <a:ext cx="6371365" cy="1277786"/>
          </a:xfrm>
          <a:prstGeom prst="rect">
            <a:avLst/>
          </a:prstGeom>
        </p:spPr>
        <p:txBody>
          <a:bodyPr wrap="square">
            <a:spAutoFit/>
          </a:bodyPr>
          <a:lstStyle/>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Problem: If the density of ultrahigh molecular weight polyethylene (UHMWPE) is 0.93 g/cm</a:t>
            </a:r>
            <a:r>
              <a:rPr lang="en-US" baseline="30000" dirty="0">
                <a:latin typeface="Times New Roman" panose="02020603050405020304" pitchFamily="18" charset="0"/>
                <a:ea typeface="Calibri" panose="020F0502020204030204" pitchFamily="34" charset="0"/>
                <a:cs typeface="Times New Roman" panose="02020603050405020304" pitchFamily="18" charset="0"/>
              </a:rPr>
              <a:t>3</a:t>
            </a:r>
            <a:r>
              <a:rPr lang="en-US" dirty="0">
                <a:latin typeface="Times New Roman" panose="02020603050405020304" pitchFamily="18" charset="0"/>
                <a:ea typeface="Calibri" panose="020F0502020204030204" pitchFamily="34" charset="0"/>
                <a:cs typeface="Times New Roman" panose="02020603050405020304" pitchFamily="18" charset="0"/>
              </a:rPr>
              <a:t>. Calculate the percent crystallinity of UHMWPE assuming 100% amorphous and 100% crystalline UHMWPE have densities of 0.85 and 1.01g/cm</a:t>
            </a:r>
            <a:r>
              <a:rPr lang="en-US" baseline="30000" dirty="0">
                <a:latin typeface="Times New Roman" panose="02020603050405020304" pitchFamily="18" charset="0"/>
                <a:ea typeface="Calibri" panose="020F0502020204030204" pitchFamily="34" charset="0"/>
                <a:cs typeface="Times New Roman" panose="02020603050405020304" pitchFamily="18" charset="0"/>
              </a:rPr>
              <a:t>3</a:t>
            </a:r>
            <a:r>
              <a:rPr lang="en-US" dirty="0">
                <a:latin typeface="Times New Roman" panose="02020603050405020304" pitchFamily="18" charset="0"/>
                <a:ea typeface="Calibri" panose="020F0502020204030204" pitchFamily="34" charset="0"/>
                <a:cs typeface="Times New Roman" panose="02020603050405020304" pitchFamily="18" charset="0"/>
              </a:rPr>
              <a:t>, respectively.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5366615" y="6222777"/>
            <a:ext cx="1544012" cy="388696"/>
          </a:xfrm>
          <a:prstGeom prst="rect">
            <a:avLst/>
          </a:prstGeom>
        </p:spPr>
        <p:txBody>
          <a:bodyPr wrap="none">
            <a:spAutoFit/>
          </a:bodyPr>
          <a:lstStyle/>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err="1">
                <a:latin typeface="Times New Roman" panose="02020603050405020304" pitchFamily="18" charset="0"/>
                <a:ea typeface="Calibri" panose="020F0502020204030204" pitchFamily="34" charset="0"/>
                <a:cs typeface="Times New Roman" panose="02020603050405020304" pitchFamily="18" charset="0"/>
              </a:rPr>
              <a:t>Ans</a:t>
            </a:r>
            <a:r>
              <a:rPr lang="en-US" dirty="0">
                <a:latin typeface="Times New Roman" panose="02020603050405020304" pitchFamily="18" charset="0"/>
                <a:ea typeface="Calibri" panose="020F0502020204030204" pitchFamily="34" charset="0"/>
                <a:cs typeface="Times New Roman" panose="02020603050405020304" pitchFamily="18" charset="0"/>
              </a:rPr>
              <a:t>: 54.30%)</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564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5111" t="6297" r="31667" b="10925"/>
          <a:stretch/>
        </p:blipFill>
        <p:spPr>
          <a:xfrm rot="10800000">
            <a:off x="6223852" y="0"/>
            <a:ext cx="5968148" cy="6858000"/>
          </a:xfrm>
          <a:prstGeom prst="rect">
            <a:avLst/>
          </a:prstGeom>
        </p:spPr>
      </p:pic>
      <p:sp>
        <p:nvSpPr>
          <p:cNvPr id="5" name="TextBox 4"/>
          <p:cNvSpPr txBox="1"/>
          <p:nvPr/>
        </p:nvSpPr>
        <p:spPr>
          <a:xfrm>
            <a:off x="368300" y="266700"/>
            <a:ext cx="3621248" cy="1754326"/>
          </a:xfrm>
          <a:prstGeom prst="rect">
            <a:avLst/>
          </a:prstGeom>
          <a:noFill/>
        </p:spPr>
        <p:txBody>
          <a:bodyPr wrap="none" rtlCol="0">
            <a:spAutoFit/>
          </a:bodyPr>
          <a:lstStyle/>
          <a:p>
            <a:r>
              <a:rPr lang="en-US" sz="2800" dirty="0"/>
              <a:t>Type of polymer chains</a:t>
            </a:r>
            <a:r>
              <a:rPr lang="en-US" sz="2000" dirty="0"/>
              <a:t>:</a:t>
            </a:r>
          </a:p>
          <a:p>
            <a:endParaRPr lang="en-US" sz="2000" dirty="0">
              <a:latin typeface="Arial" panose="020B0604020202020204" pitchFamily="34" charset="0"/>
              <a:cs typeface="Arial" panose="020B0604020202020204" pitchFamily="34" charset="0"/>
            </a:endParaRPr>
          </a:p>
          <a:p>
            <a:pPr marL="285750" indent="-285750">
              <a:buFontTx/>
              <a:buChar char="-"/>
            </a:pPr>
            <a:r>
              <a:rPr lang="en-US" sz="2000" dirty="0">
                <a:latin typeface="Arial" panose="020B0604020202020204" pitchFamily="34" charset="0"/>
                <a:cs typeface="Arial" panose="020B0604020202020204" pitchFamily="34" charset="0"/>
              </a:rPr>
              <a:t>Linear polymer</a:t>
            </a:r>
          </a:p>
          <a:p>
            <a:pPr marL="285750" indent="-285750">
              <a:buFontTx/>
              <a:buChar char="-"/>
            </a:pPr>
            <a:r>
              <a:rPr lang="en-US" sz="2000" dirty="0">
                <a:latin typeface="Arial" panose="020B0604020202020204" pitchFamily="34" charset="0"/>
                <a:cs typeface="Arial" panose="020B0604020202020204" pitchFamily="34" charset="0"/>
              </a:rPr>
              <a:t>Branched polymer</a:t>
            </a:r>
          </a:p>
          <a:p>
            <a:pPr marL="285750" indent="-285750">
              <a:buFontTx/>
              <a:buChar char="-"/>
            </a:pPr>
            <a:r>
              <a:rPr lang="en-US" sz="2000" dirty="0">
                <a:latin typeface="Arial" panose="020B0604020202020204" pitchFamily="34" charset="0"/>
                <a:cs typeface="Arial" panose="020B0604020202020204" pitchFamily="34" charset="0"/>
              </a:rPr>
              <a:t>Crosslinked polymer</a:t>
            </a:r>
          </a:p>
        </p:txBody>
      </p:sp>
      <p:sp>
        <p:nvSpPr>
          <p:cNvPr id="6" name="TextBox 5"/>
          <p:cNvSpPr txBox="1"/>
          <p:nvPr/>
        </p:nvSpPr>
        <p:spPr>
          <a:xfrm>
            <a:off x="521253" y="2585819"/>
            <a:ext cx="5829300"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Branches lower crystallinity of polymer. Cross linked polymers have amorphous structure.</a:t>
            </a:r>
          </a:p>
        </p:txBody>
      </p:sp>
      <p:sp>
        <p:nvSpPr>
          <p:cNvPr id="7" name="TextBox 6"/>
          <p:cNvSpPr txBox="1"/>
          <p:nvPr/>
        </p:nvSpPr>
        <p:spPr>
          <a:xfrm>
            <a:off x="368300" y="4064000"/>
            <a:ext cx="5720773"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Longer chains are less mobile so difficult to crystallize</a:t>
            </a:r>
          </a:p>
        </p:txBody>
      </p:sp>
    </p:spTree>
    <p:extLst>
      <p:ext uri="{BB962C8B-B14F-4D97-AF65-F5344CB8AC3E}">
        <p14:creationId xmlns:p14="http://schemas.microsoft.com/office/powerpoint/2010/main" val="2408617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09578" y="5859320"/>
            <a:ext cx="5282422" cy="1015663"/>
          </a:xfrm>
          <a:prstGeom prst="rect">
            <a:avLst/>
          </a:prstGeom>
          <a:noFill/>
        </p:spPr>
        <p:txBody>
          <a:bodyPr wrap="square" rtlCol="0">
            <a:spAutoFit/>
          </a:bodyPr>
          <a:lstStyle/>
          <a:p>
            <a:r>
              <a:rPr lang="en-US" sz="2000" u="sng" dirty="0"/>
              <a:t>Mechanical Strength increases with molecular weight but there is no effect of molecular </a:t>
            </a:r>
            <a:r>
              <a:rPr lang="en-US" sz="2000" u="sng" dirty="0" err="1"/>
              <a:t>weigth</a:t>
            </a:r>
            <a:r>
              <a:rPr lang="en-US" sz="2000" u="sng" dirty="0"/>
              <a:t> on elastic modulus.</a:t>
            </a:r>
          </a:p>
        </p:txBody>
      </p:sp>
      <p:sp>
        <p:nvSpPr>
          <p:cNvPr id="6" name="TextBox 5"/>
          <p:cNvSpPr txBox="1"/>
          <p:nvPr/>
        </p:nvSpPr>
        <p:spPr>
          <a:xfrm>
            <a:off x="457200" y="317500"/>
            <a:ext cx="4591129" cy="523220"/>
          </a:xfrm>
          <a:prstGeom prst="rect">
            <a:avLst/>
          </a:prstGeom>
          <a:noFill/>
        </p:spPr>
        <p:txBody>
          <a:bodyPr wrap="none" rtlCol="0">
            <a:spAutoFit/>
          </a:bodyPr>
          <a:lstStyle/>
          <a:p>
            <a:r>
              <a:rPr lang="en-US" sz="2800" dirty="0"/>
              <a:t>Molecular Weight of polymers</a:t>
            </a:r>
          </a:p>
        </p:txBody>
      </p:sp>
      <p:sp>
        <p:nvSpPr>
          <p:cNvPr id="7" name="TextBox 6"/>
          <p:cNvSpPr txBox="1"/>
          <p:nvPr/>
        </p:nvSpPr>
        <p:spPr>
          <a:xfrm>
            <a:off x="557711" y="991284"/>
            <a:ext cx="10963729" cy="707886"/>
          </a:xfrm>
          <a:prstGeom prst="rect">
            <a:avLst/>
          </a:prstGeom>
          <a:noFill/>
        </p:spPr>
        <p:txBody>
          <a:bodyPr wrap="square" rtlCol="0">
            <a:spAutoFit/>
          </a:bodyPr>
          <a:lstStyle/>
          <a:p>
            <a:r>
              <a:rPr lang="en-US" sz="2000" dirty="0"/>
              <a:t>Degree of polymerization (DP) is one of the most important parameters in determining properties of polymers. It is defined as average number of </a:t>
            </a:r>
            <a:r>
              <a:rPr lang="en-US" sz="2000" dirty="0" err="1"/>
              <a:t>mers</a:t>
            </a:r>
            <a:r>
              <a:rPr lang="en-US" sz="2000" dirty="0"/>
              <a:t> per molecule</a:t>
            </a:r>
          </a:p>
        </p:txBody>
      </p:sp>
      <p:sp>
        <p:nvSpPr>
          <p:cNvPr id="8" name="TextBox 7"/>
          <p:cNvSpPr txBox="1"/>
          <p:nvPr/>
        </p:nvSpPr>
        <p:spPr>
          <a:xfrm>
            <a:off x="557711" y="1789344"/>
            <a:ext cx="6351867" cy="400110"/>
          </a:xfrm>
          <a:prstGeom prst="rect">
            <a:avLst/>
          </a:prstGeom>
          <a:noFill/>
        </p:spPr>
        <p:txBody>
          <a:bodyPr wrap="none" rtlCol="0">
            <a:spAutoFit/>
          </a:bodyPr>
          <a:lstStyle/>
          <a:p>
            <a:r>
              <a:rPr lang="en-US" sz="2000" dirty="0"/>
              <a:t>The relationship between DP and MW can be expressed as:</a:t>
            </a:r>
          </a:p>
        </p:txBody>
      </p:sp>
      <p:pic>
        <p:nvPicPr>
          <p:cNvPr id="2" name="Picture 1"/>
          <p:cNvPicPr>
            <a:picLocks noChangeAspect="1"/>
          </p:cNvPicPr>
          <p:nvPr/>
        </p:nvPicPr>
        <p:blipFill rotWithShape="1">
          <a:blip r:embed="rId2"/>
          <a:srcRect l="37500" t="19416" r="37907" b="65204"/>
          <a:stretch/>
        </p:blipFill>
        <p:spPr>
          <a:xfrm>
            <a:off x="7968643" y="3397734"/>
            <a:ext cx="2264155" cy="796469"/>
          </a:xfrm>
          <a:prstGeom prst="rect">
            <a:avLst/>
          </a:prstGeom>
        </p:spPr>
      </p:pic>
      <p:pic>
        <p:nvPicPr>
          <p:cNvPr id="9" name="Picture 8"/>
          <p:cNvPicPr>
            <a:picLocks noChangeAspect="1"/>
          </p:cNvPicPr>
          <p:nvPr/>
        </p:nvPicPr>
        <p:blipFill rotWithShape="1">
          <a:blip r:embed="rId2"/>
          <a:srcRect l="37500" t="74858" r="37907" b="12491"/>
          <a:stretch/>
        </p:blipFill>
        <p:spPr>
          <a:xfrm>
            <a:off x="7968643" y="5042140"/>
            <a:ext cx="2244435" cy="649454"/>
          </a:xfrm>
          <a:prstGeom prst="rect">
            <a:avLst/>
          </a:prstGeom>
        </p:spPr>
      </p:pic>
      <p:pic>
        <p:nvPicPr>
          <p:cNvPr id="3" name="Picture 2"/>
          <p:cNvPicPr>
            <a:picLocks noChangeAspect="1"/>
          </p:cNvPicPr>
          <p:nvPr/>
        </p:nvPicPr>
        <p:blipFill rotWithShape="1">
          <a:blip r:embed="rId3"/>
          <a:srcRect l="11290" t="22191" r="19264" b="13993"/>
          <a:stretch/>
        </p:blipFill>
        <p:spPr>
          <a:xfrm>
            <a:off x="0" y="3123979"/>
            <a:ext cx="6858277" cy="3545087"/>
          </a:xfrm>
          <a:prstGeom prst="rect">
            <a:avLst/>
          </a:prstGeom>
        </p:spPr>
      </p:pic>
      <p:sp>
        <p:nvSpPr>
          <p:cNvPr id="10" name="Rectangle 9"/>
          <p:cNvSpPr/>
          <p:nvPr/>
        </p:nvSpPr>
        <p:spPr>
          <a:xfrm>
            <a:off x="6733309" y="2763199"/>
            <a:ext cx="5012712" cy="646331"/>
          </a:xfrm>
          <a:prstGeom prst="rect">
            <a:avLst/>
          </a:prstGeom>
        </p:spPr>
        <p:txBody>
          <a:bodyPr wrap="square">
            <a:spAutoFit/>
          </a:bodyPr>
          <a:lstStyle/>
          <a:p>
            <a:r>
              <a:rPr lang="en-IN" dirty="0">
                <a:latin typeface="TimesTen-Roman"/>
              </a:rPr>
              <a:t>The number-average molecular weight is expressed as</a:t>
            </a:r>
            <a:endParaRPr lang="en-IN" dirty="0"/>
          </a:p>
        </p:txBody>
      </p:sp>
      <p:sp>
        <p:nvSpPr>
          <p:cNvPr id="11" name="Rectangle 10"/>
          <p:cNvSpPr/>
          <p:nvPr/>
        </p:nvSpPr>
        <p:spPr>
          <a:xfrm>
            <a:off x="6733309" y="4088897"/>
            <a:ext cx="5257800" cy="923330"/>
          </a:xfrm>
          <a:prstGeom prst="rect">
            <a:avLst/>
          </a:prstGeom>
        </p:spPr>
        <p:txBody>
          <a:bodyPr wrap="square">
            <a:spAutoFit/>
          </a:bodyPr>
          <a:lstStyle/>
          <a:p>
            <a:r>
              <a:rPr lang="en-IN" dirty="0">
                <a:latin typeface="TimesTen-Roman"/>
              </a:rPr>
              <a:t>A weight-average molecular weight is based on the weight fraction of molecules within the various size ranges. It is calculated according to:</a:t>
            </a:r>
            <a:endParaRPr lang="en-IN" dirty="0"/>
          </a:p>
        </p:txBody>
      </p:sp>
      <p:pic>
        <p:nvPicPr>
          <p:cNvPr id="13" name="Picture 12"/>
          <p:cNvPicPr>
            <a:picLocks noChangeAspect="1"/>
          </p:cNvPicPr>
          <p:nvPr/>
        </p:nvPicPr>
        <p:blipFill rotWithShape="1">
          <a:blip r:embed="rId4"/>
          <a:srcRect l="62376" t="68757" r="12572" b="16705"/>
          <a:stretch/>
        </p:blipFill>
        <p:spPr>
          <a:xfrm>
            <a:off x="7067295" y="1604952"/>
            <a:ext cx="2209227" cy="720788"/>
          </a:xfrm>
          <a:prstGeom prst="rect">
            <a:avLst/>
          </a:prstGeom>
        </p:spPr>
      </p:pic>
      <p:sp>
        <p:nvSpPr>
          <p:cNvPr id="14" name="Rectangle 13"/>
          <p:cNvSpPr/>
          <p:nvPr/>
        </p:nvSpPr>
        <p:spPr>
          <a:xfrm>
            <a:off x="557711" y="2260669"/>
            <a:ext cx="11433398" cy="369332"/>
          </a:xfrm>
          <a:prstGeom prst="rect">
            <a:avLst/>
          </a:prstGeom>
        </p:spPr>
        <p:txBody>
          <a:bodyPr wrap="square">
            <a:spAutoFit/>
          </a:bodyPr>
          <a:lstStyle/>
          <a:p>
            <a:r>
              <a:rPr lang="en-US" dirty="0">
                <a:latin typeface="Arial" panose="020B0604020202020204" pitchFamily="34" charset="0"/>
              </a:rPr>
              <a:t>where </a:t>
            </a:r>
            <a:r>
              <a:rPr lang="en-US" dirty="0" err="1">
                <a:latin typeface="Arial" panose="020B0604020202020204" pitchFamily="34" charset="0"/>
              </a:rPr>
              <a:t>M</a:t>
            </a:r>
            <a:r>
              <a:rPr lang="en-US" baseline="-25000" dirty="0" err="1">
                <a:latin typeface="Arial" panose="020B0604020202020204" pitchFamily="34" charset="0"/>
              </a:rPr>
              <a:t>n</a:t>
            </a:r>
            <a:r>
              <a:rPr lang="en-US" dirty="0">
                <a:latin typeface="Arial" panose="020B0604020202020204" pitchFamily="34" charset="0"/>
              </a:rPr>
              <a:t> is the number-average molecular weight and M</a:t>
            </a:r>
            <a:r>
              <a:rPr lang="en-US" baseline="-25000" dirty="0">
                <a:latin typeface="Arial" panose="020B0604020202020204" pitchFamily="34" charset="0"/>
              </a:rPr>
              <a:t>0</a:t>
            </a:r>
            <a:r>
              <a:rPr lang="en-US" dirty="0">
                <a:latin typeface="Arial" panose="020B0604020202020204" pitchFamily="34" charset="0"/>
              </a:rPr>
              <a:t> is the molecular weight of the monomer unit.</a:t>
            </a:r>
            <a:endParaRPr lang="en-US" dirty="0"/>
          </a:p>
        </p:txBody>
      </p:sp>
    </p:spTree>
    <p:extLst>
      <p:ext uri="{BB962C8B-B14F-4D97-AF65-F5344CB8AC3E}">
        <p14:creationId xmlns:p14="http://schemas.microsoft.com/office/powerpoint/2010/main" val="415263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4046" t="18310" r="49744" b="22648"/>
          <a:stretch/>
        </p:blipFill>
        <p:spPr>
          <a:xfrm>
            <a:off x="7440720" y="0"/>
            <a:ext cx="4751280" cy="4357838"/>
          </a:xfrm>
          <a:prstGeom prst="rect">
            <a:avLst/>
          </a:prstGeom>
        </p:spPr>
      </p:pic>
      <p:sp>
        <p:nvSpPr>
          <p:cNvPr id="5" name="Rectangle 4"/>
          <p:cNvSpPr/>
          <p:nvPr/>
        </p:nvSpPr>
        <p:spPr>
          <a:xfrm>
            <a:off x="446655" y="441505"/>
            <a:ext cx="6096000" cy="369332"/>
          </a:xfrm>
          <a:prstGeom prst="rect">
            <a:avLst/>
          </a:prstGeom>
        </p:spPr>
        <p:txBody>
          <a:bodyPr>
            <a:spAutoFit/>
          </a:bodyPr>
          <a:lstStyle/>
          <a:p>
            <a:r>
              <a:rPr lang="en-IN" dirty="0">
                <a:latin typeface="TimesTen-Roman"/>
              </a:rPr>
              <a:t>Distribution of molecular weights for a typical polymer</a:t>
            </a:r>
            <a:endParaRPr lang="en-IN" dirty="0"/>
          </a:p>
        </p:txBody>
      </p:sp>
      <p:pic>
        <p:nvPicPr>
          <p:cNvPr id="2" name="Picture 1"/>
          <p:cNvPicPr>
            <a:picLocks noChangeAspect="1"/>
          </p:cNvPicPr>
          <p:nvPr/>
        </p:nvPicPr>
        <p:blipFill rotWithShape="1">
          <a:blip r:embed="rId3"/>
          <a:srcRect l="12933" t="36459" r="38568" b="19328"/>
          <a:stretch/>
        </p:blipFill>
        <p:spPr>
          <a:xfrm>
            <a:off x="386970" y="3276766"/>
            <a:ext cx="6310649" cy="3234276"/>
          </a:xfrm>
          <a:prstGeom prst="rect">
            <a:avLst/>
          </a:prstGeom>
        </p:spPr>
      </p:pic>
      <p:sp>
        <p:nvSpPr>
          <p:cNvPr id="3" name="TextBox 2"/>
          <p:cNvSpPr txBox="1"/>
          <p:nvPr/>
        </p:nvSpPr>
        <p:spPr>
          <a:xfrm>
            <a:off x="446655" y="1156388"/>
            <a:ext cx="6405929" cy="1200329"/>
          </a:xfrm>
          <a:prstGeom prst="rect">
            <a:avLst/>
          </a:prstGeom>
          <a:noFill/>
        </p:spPr>
        <p:txBody>
          <a:bodyPr wrap="square" rtlCol="0">
            <a:spAutoFit/>
          </a:bodyPr>
          <a:lstStyle/>
          <a:p>
            <a:r>
              <a:rPr lang="en-US" dirty="0"/>
              <a:t>Problem: </a:t>
            </a:r>
            <a:r>
              <a:rPr lang="en-IN" dirty="0"/>
              <a:t>Assume that the molecular weight distributions shown in table below, are for poly(vinyl chloride) (molecular weight of PVC </a:t>
            </a:r>
            <a:r>
              <a:rPr lang="en-IN" dirty="0" err="1"/>
              <a:t>mer</a:t>
            </a:r>
            <a:r>
              <a:rPr lang="en-IN" dirty="0"/>
              <a:t>  is 62.50 g/</a:t>
            </a:r>
            <a:r>
              <a:rPr lang="en-IN" dirty="0" err="1"/>
              <a:t>mol</a:t>
            </a:r>
            <a:r>
              <a:rPr lang="en-IN" dirty="0"/>
              <a:t>). For this material, compute (a) the number-average molecular weight, (b) the degree of polymerization.</a:t>
            </a:r>
          </a:p>
        </p:txBody>
      </p:sp>
      <p:sp>
        <p:nvSpPr>
          <p:cNvPr id="6" name="TextBox 5"/>
          <p:cNvSpPr txBox="1"/>
          <p:nvPr/>
        </p:nvSpPr>
        <p:spPr>
          <a:xfrm>
            <a:off x="446655" y="2635578"/>
            <a:ext cx="2983702" cy="369332"/>
          </a:xfrm>
          <a:prstGeom prst="rect">
            <a:avLst/>
          </a:prstGeom>
          <a:noFill/>
        </p:spPr>
        <p:txBody>
          <a:bodyPr wrap="none" rtlCol="0">
            <a:spAutoFit/>
          </a:bodyPr>
          <a:lstStyle/>
          <a:p>
            <a:r>
              <a:rPr lang="en-US" dirty="0" err="1"/>
              <a:t>Ans</a:t>
            </a:r>
            <a:r>
              <a:rPr lang="en-US" dirty="0"/>
              <a:t>: (a) 21,150 g/</a:t>
            </a:r>
            <a:r>
              <a:rPr lang="en-US" dirty="0" err="1"/>
              <a:t>mol</a:t>
            </a:r>
            <a:r>
              <a:rPr lang="en-US" dirty="0"/>
              <a:t> (b) 338 </a:t>
            </a:r>
            <a:endParaRPr lang="en-IN" dirty="0"/>
          </a:p>
        </p:txBody>
      </p:sp>
    </p:spTree>
    <p:extLst>
      <p:ext uri="{BB962C8B-B14F-4D97-AF65-F5344CB8AC3E}">
        <p14:creationId xmlns:p14="http://schemas.microsoft.com/office/powerpoint/2010/main" val="270980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3700" y="322589"/>
            <a:ext cx="4204997" cy="646331"/>
          </a:xfrm>
          <a:prstGeom prst="rect">
            <a:avLst/>
          </a:prstGeom>
          <a:noFill/>
        </p:spPr>
        <p:txBody>
          <a:bodyPr wrap="none" rtlCol="0">
            <a:spAutoFit/>
          </a:bodyPr>
          <a:lstStyle/>
          <a:p>
            <a:r>
              <a:rPr lang="en-US" sz="3600" dirty="0"/>
              <a:t>Types of Co-polymers</a:t>
            </a:r>
          </a:p>
        </p:txBody>
      </p:sp>
      <p:pic>
        <p:nvPicPr>
          <p:cNvPr id="1026" name="Picture 2" descr="http://www.essentialchemicalindustry.org/images/stories/530_Polymers/Polymers_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684" y="1112692"/>
            <a:ext cx="6473826" cy="556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616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642" y="265921"/>
            <a:ext cx="4931671" cy="461665"/>
          </a:xfrm>
          <a:prstGeom prst="rect">
            <a:avLst/>
          </a:prstGeom>
        </p:spPr>
        <p:txBody>
          <a:bodyPr wrap="none">
            <a:spAutoFit/>
          </a:bodyPr>
          <a:lstStyle/>
          <a:p>
            <a:r>
              <a:rPr lang="en-IN" sz="2400" dirty="0">
                <a:latin typeface="TimesTen-Bold"/>
              </a:rPr>
              <a:t>PRIMARY INTERATOMIC BONDS</a:t>
            </a:r>
          </a:p>
        </p:txBody>
      </p:sp>
      <p:sp>
        <p:nvSpPr>
          <p:cNvPr id="6" name="Rectangle 5"/>
          <p:cNvSpPr/>
          <p:nvPr/>
        </p:nvSpPr>
        <p:spPr>
          <a:xfrm>
            <a:off x="7968915" y="4168089"/>
            <a:ext cx="3617496" cy="646331"/>
          </a:xfrm>
          <a:prstGeom prst="rect">
            <a:avLst/>
          </a:prstGeom>
        </p:spPr>
        <p:txBody>
          <a:bodyPr wrap="square">
            <a:spAutoFit/>
          </a:bodyPr>
          <a:lstStyle/>
          <a:p>
            <a:r>
              <a:rPr lang="en-IN" dirty="0"/>
              <a:t>Schematic representation of ionic bonding in sodium chloride (</a:t>
            </a:r>
            <a:r>
              <a:rPr lang="en-IN" dirty="0" err="1"/>
              <a:t>NaCl</a:t>
            </a:r>
            <a:r>
              <a:rPr lang="en-IN" dirty="0"/>
              <a:t>).</a:t>
            </a:r>
          </a:p>
        </p:txBody>
      </p:sp>
      <p:pic>
        <p:nvPicPr>
          <p:cNvPr id="7" name="Picture 6"/>
          <p:cNvPicPr>
            <a:picLocks noChangeAspect="1"/>
          </p:cNvPicPr>
          <p:nvPr/>
        </p:nvPicPr>
        <p:blipFill rotWithShape="1">
          <a:blip r:embed="rId2"/>
          <a:srcRect l="13390" t="20123" r="46609" b="16773"/>
          <a:stretch/>
        </p:blipFill>
        <p:spPr>
          <a:xfrm>
            <a:off x="7512813" y="227373"/>
            <a:ext cx="4328554" cy="3839198"/>
          </a:xfrm>
          <a:prstGeom prst="rect">
            <a:avLst/>
          </a:prstGeom>
        </p:spPr>
      </p:pic>
      <p:sp>
        <p:nvSpPr>
          <p:cNvPr id="8" name="Rectangle 7"/>
          <p:cNvSpPr/>
          <p:nvPr/>
        </p:nvSpPr>
        <p:spPr>
          <a:xfrm>
            <a:off x="438454" y="844102"/>
            <a:ext cx="6987368" cy="3970318"/>
          </a:xfrm>
          <a:prstGeom prst="rect">
            <a:avLst/>
          </a:prstGeom>
        </p:spPr>
        <p:txBody>
          <a:bodyPr wrap="square">
            <a:spAutoFit/>
          </a:bodyPr>
          <a:lstStyle/>
          <a:p>
            <a:r>
              <a:rPr lang="en-IN" b="1" dirty="0">
                <a:solidFill>
                  <a:srgbClr val="00CD1A"/>
                </a:solidFill>
                <a:latin typeface="TimesTen-Bold"/>
              </a:rPr>
              <a:t>Ionic bonding </a:t>
            </a:r>
            <a:r>
              <a:rPr lang="en-IN" dirty="0">
                <a:solidFill>
                  <a:srgbClr val="000000"/>
                </a:solidFill>
                <a:latin typeface="TimesTen-Bold"/>
              </a:rPr>
              <a:t>is found in compounds that are composed of both metallic and </a:t>
            </a:r>
            <a:r>
              <a:rPr lang="en-IN" dirty="0" err="1">
                <a:solidFill>
                  <a:srgbClr val="000000"/>
                </a:solidFill>
                <a:latin typeface="TimesTen-Bold"/>
              </a:rPr>
              <a:t>nonmetallic</a:t>
            </a:r>
            <a:r>
              <a:rPr lang="en-IN" dirty="0">
                <a:solidFill>
                  <a:srgbClr val="000000"/>
                </a:solidFill>
                <a:latin typeface="TimesTen-Bold"/>
              </a:rPr>
              <a:t> elements.</a:t>
            </a:r>
          </a:p>
          <a:p>
            <a:endParaRPr lang="en-IN" dirty="0">
              <a:solidFill>
                <a:srgbClr val="000000"/>
              </a:solidFill>
              <a:latin typeface="TimesTen-Bold"/>
            </a:endParaRPr>
          </a:p>
          <a:p>
            <a:r>
              <a:rPr lang="en-IN" dirty="0">
                <a:solidFill>
                  <a:srgbClr val="000000"/>
                </a:solidFill>
                <a:latin typeface="TimesTen-Bold"/>
              </a:rPr>
              <a:t>Atoms of a metallic element easily give up their valence electrons to the </a:t>
            </a:r>
            <a:r>
              <a:rPr lang="en-IN" dirty="0" err="1">
                <a:solidFill>
                  <a:srgbClr val="000000"/>
                </a:solidFill>
                <a:latin typeface="TimesTen-Bold"/>
              </a:rPr>
              <a:t>nonmetallic</a:t>
            </a:r>
            <a:r>
              <a:rPr lang="en-IN" dirty="0">
                <a:solidFill>
                  <a:srgbClr val="000000"/>
                </a:solidFill>
                <a:latin typeface="TimesTen-Bold"/>
              </a:rPr>
              <a:t> atoms. </a:t>
            </a:r>
          </a:p>
          <a:p>
            <a:endParaRPr lang="en-IN" dirty="0">
              <a:solidFill>
                <a:srgbClr val="000000"/>
              </a:solidFill>
              <a:latin typeface="TimesTen-Bold"/>
            </a:endParaRPr>
          </a:p>
          <a:p>
            <a:r>
              <a:rPr lang="en-IN" dirty="0">
                <a:solidFill>
                  <a:srgbClr val="000000"/>
                </a:solidFill>
                <a:latin typeface="TimesTen-Bold"/>
              </a:rPr>
              <a:t>In the process all the atoms acquire stable or inert gas configurations and, in addition, an electrical charge; that is, they become ions. </a:t>
            </a:r>
          </a:p>
          <a:p>
            <a:endParaRPr lang="en-IN" dirty="0">
              <a:solidFill>
                <a:srgbClr val="000000"/>
              </a:solidFill>
              <a:latin typeface="TimesTen-Bold"/>
            </a:endParaRPr>
          </a:p>
          <a:p>
            <a:r>
              <a:rPr lang="en-IN" dirty="0">
                <a:solidFill>
                  <a:srgbClr val="000000"/>
                </a:solidFill>
                <a:latin typeface="TimesTen-Bold"/>
              </a:rPr>
              <a:t>Sodium chloride (</a:t>
            </a:r>
            <a:r>
              <a:rPr lang="en-IN" dirty="0" err="1">
                <a:solidFill>
                  <a:srgbClr val="000000"/>
                </a:solidFill>
                <a:latin typeface="TimesTen-Bold"/>
              </a:rPr>
              <a:t>NaCl</a:t>
            </a:r>
            <a:r>
              <a:rPr lang="en-IN" dirty="0">
                <a:solidFill>
                  <a:srgbClr val="000000"/>
                </a:solidFill>
                <a:latin typeface="TimesTen-Bold"/>
              </a:rPr>
              <a:t>) is the classic ionic material. A sodium atom can assume the electron structure of neon (and a net single </a:t>
            </a:r>
            <a:r>
              <a:rPr lang="en-IN" dirty="0">
                <a:latin typeface="TimesTen-Bold"/>
              </a:rPr>
              <a:t>positive charge) by a transfer of its one valence 3s electron to a chlorine atom. </a:t>
            </a:r>
          </a:p>
        </p:txBody>
      </p:sp>
      <p:sp>
        <p:nvSpPr>
          <p:cNvPr id="9" name="Rectangle 8"/>
          <p:cNvSpPr/>
          <p:nvPr/>
        </p:nvSpPr>
        <p:spPr>
          <a:xfrm>
            <a:off x="436114" y="4930936"/>
            <a:ext cx="11405253" cy="646331"/>
          </a:xfrm>
          <a:prstGeom prst="rect">
            <a:avLst/>
          </a:prstGeom>
        </p:spPr>
        <p:txBody>
          <a:bodyPr wrap="square">
            <a:spAutoFit/>
          </a:bodyPr>
          <a:lstStyle/>
          <a:p>
            <a:r>
              <a:rPr lang="en-IN" dirty="0">
                <a:latin typeface="TimesTen-Bold"/>
              </a:rPr>
              <a:t>After such a transfer, the chlorine ion has a net negative charge and an electron configuration identical to that of argon. </a:t>
            </a:r>
          </a:p>
        </p:txBody>
      </p:sp>
      <p:sp>
        <p:nvSpPr>
          <p:cNvPr id="10" name="Rectangle 9"/>
          <p:cNvSpPr/>
          <p:nvPr/>
        </p:nvSpPr>
        <p:spPr>
          <a:xfrm>
            <a:off x="436114" y="5706581"/>
            <a:ext cx="11405253" cy="923330"/>
          </a:xfrm>
          <a:prstGeom prst="rect">
            <a:avLst/>
          </a:prstGeom>
        </p:spPr>
        <p:txBody>
          <a:bodyPr wrap="square">
            <a:spAutoFit/>
          </a:bodyPr>
          <a:lstStyle/>
          <a:p>
            <a:r>
              <a:rPr lang="en-IN" dirty="0">
                <a:latin typeface="TimesTen-Roman"/>
              </a:rPr>
              <a:t>Ionic materials are characteristically hard and brittle and, furthermore, electrically and thermally </a:t>
            </a:r>
            <a:r>
              <a:rPr lang="en-IN" dirty="0" err="1">
                <a:latin typeface="TimesTen-Roman"/>
              </a:rPr>
              <a:t>insulative</a:t>
            </a:r>
            <a:r>
              <a:rPr lang="en-IN" dirty="0">
                <a:latin typeface="TimesTen-Roman"/>
              </a:rPr>
              <a:t>. As discussed in subsequent chapters, these properties are a direct consequence of electron configurations and/or the nature of the ionic bond.</a:t>
            </a:r>
            <a:endParaRPr lang="en-IN" dirty="0"/>
          </a:p>
        </p:txBody>
      </p:sp>
    </p:spTree>
    <p:extLst>
      <p:ext uri="{BB962C8B-B14F-4D97-AF65-F5344CB8AC3E}">
        <p14:creationId xmlns:p14="http://schemas.microsoft.com/office/powerpoint/2010/main" val="127563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2547" t="22429" r="49137" b="9186"/>
          <a:stretch/>
        </p:blipFill>
        <p:spPr>
          <a:xfrm>
            <a:off x="7057623" y="84221"/>
            <a:ext cx="4121298" cy="4135488"/>
          </a:xfrm>
          <a:prstGeom prst="rect">
            <a:avLst/>
          </a:prstGeom>
        </p:spPr>
      </p:pic>
      <p:sp>
        <p:nvSpPr>
          <p:cNvPr id="4" name="Rectangle 3"/>
          <p:cNvSpPr/>
          <p:nvPr/>
        </p:nvSpPr>
        <p:spPr>
          <a:xfrm>
            <a:off x="280736" y="636583"/>
            <a:ext cx="6776887" cy="2862322"/>
          </a:xfrm>
          <a:prstGeom prst="rect">
            <a:avLst/>
          </a:prstGeom>
        </p:spPr>
        <p:txBody>
          <a:bodyPr wrap="square">
            <a:spAutoFit/>
          </a:bodyPr>
          <a:lstStyle/>
          <a:p>
            <a:r>
              <a:rPr lang="en-IN" dirty="0">
                <a:solidFill>
                  <a:srgbClr val="000000"/>
                </a:solidFill>
                <a:latin typeface="TimesTen-Roman"/>
              </a:rPr>
              <a:t>In </a:t>
            </a:r>
            <a:r>
              <a:rPr lang="en-IN" b="1" dirty="0">
                <a:solidFill>
                  <a:srgbClr val="00CD1A"/>
                </a:solidFill>
                <a:latin typeface="TimesTen-Bold"/>
              </a:rPr>
              <a:t>covalent bonding, </a:t>
            </a:r>
            <a:r>
              <a:rPr lang="en-IN" dirty="0">
                <a:solidFill>
                  <a:srgbClr val="000000"/>
                </a:solidFill>
                <a:latin typeface="TimesTen-Roman"/>
              </a:rPr>
              <a:t>stable electron configurations are assumed by the sharing of electrons between adjacent atoms. </a:t>
            </a:r>
          </a:p>
          <a:p>
            <a:endParaRPr lang="en-IN" dirty="0">
              <a:solidFill>
                <a:srgbClr val="000000"/>
              </a:solidFill>
              <a:latin typeface="TimesTen-Roman"/>
            </a:endParaRPr>
          </a:p>
          <a:p>
            <a:r>
              <a:rPr lang="en-IN" dirty="0">
                <a:solidFill>
                  <a:srgbClr val="000000"/>
                </a:solidFill>
                <a:latin typeface="TimesTen-Roman"/>
              </a:rPr>
              <a:t>Two atoms that are covalently bonded will each contribute at least one electron to the bond, and the shared electrons may be considered to belong to both atoms. </a:t>
            </a:r>
          </a:p>
          <a:p>
            <a:endParaRPr lang="en-IN" dirty="0">
              <a:solidFill>
                <a:srgbClr val="000000"/>
              </a:solidFill>
              <a:latin typeface="TimesTen-Roman"/>
            </a:endParaRPr>
          </a:p>
          <a:p>
            <a:r>
              <a:rPr lang="en-IN" dirty="0">
                <a:solidFill>
                  <a:srgbClr val="000000"/>
                </a:solidFill>
                <a:latin typeface="TimesTen-Roman"/>
              </a:rPr>
              <a:t>The carbon atom has four valence electrons, whereas each of the four hydrogen atoms has a single valence electron. </a:t>
            </a:r>
          </a:p>
          <a:p>
            <a:endParaRPr lang="en-IN" dirty="0">
              <a:solidFill>
                <a:srgbClr val="000000"/>
              </a:solidFill>
              <a:latin typeface="TimesTen-Roman"/>
            </a:endParaRPr>
          </a:p>
        </p:txBody>
      </p:sp>
      <p:sp>
        <p:nvSpPr>
          <p:cNvPr id="7" name="Rectangle 6"/>
          <p:cNvSpPr/>
          <p:nvPr/>
        </p:nvSpPr>
        <p:spPr>
          <a:xfrm>
            <a:off x="280736" y="4303930"/>
            <a:ext cx="11618497" cy="2308324"/>
          </a:xfrm>
          <a:prstGeom prst="rect">
            <a:avLst/>
          </a:prstGeom>
        </p:spPr>
        <p:txBody>
          <a:bodyPr wrap="square">
            <a:spAutoFit/>
          </a:bodyPr>
          <a:lstStyle/>
          <a:p>
            <a:r>
              <a:rPr lang="en-IN" dirty="0">
                <a:latin typeface="TimesTen-Bold"/>
              </a:rPr>
              <a:t>Covalent bonds may be very strong, as in diamond, which is very hard and has a very high melting temperature, or they may be very weak, as with bismuth. </a:t>
            </a:r>
          </a:p>
          <a:p>
            <a:endParaRPr lang="en-IN" dirty="0">
              <a:latin typeface="TimesTen-Bold"/>
            </a:endParaRPr>
          </a:p>
          <a:p>
            <a:r>
              <a:rPr lang="en-IN" dirty="0">
                <a:latin typeface="TimesTen-Bold"/>
              </a:rPr>
              <a:t>Polymeric materials typify this bond, the basic molecular structure being a long chain of carbon atoms that are covalently bonded. </a:t>
            </a:r>
          </a:p>
          <a:p>
            <a:endParaRPr lang="en-IN" dirty="0">
              <a:latin typeface="TimesTen-Bold"/>
            </a:endParaRPr>
          </a:p>
          <a:p>
            <a:r>
              <a:rPr lang="en-IN" dirty="0">
                <a:latin typeface="TimesTen-Bold"/>
              </a:rPr>
              <a:t>It is possible to have interatomic bonds that are partially ionic and partially covalent, and, in fact, very few compounds exhibit pure ionic or covalent bonding.</a:t>
            </a:r>
          </a:p>
        </p:txBody>
      </p:sp>
      <p:sp>
        <p:nvSpPr>
          <p:cNvPr id="8" name="Rectangle 7"/>
          <p:cNvSpPr/>
          <p:nvPr/>
        </p:nvSpPr>
        <p:spPr>
          <a:xfrm>
            <a:off x="10266949" y="2658160"/>
            <a:ext cx="1925051" cy="1477328"/>
          </a:xfrm>
          <a:prstGeom prst="rect">
            <a:avLst/>
          </a:prstGeom>
        </p:spPr>
        <p:txBody>
          <a:bodyPr wrap="square">
            <a:spAutoFit/>
          </a:bodyPr>
          <a:lstStyle/>
          <a:p>
            <a:r>
              <a:rPr lang="en-IN" dirty="0">
                <a:latin typeface="TimesTen-Roman"/>
              </a:rPr>
              <a:t>Schematic representation of covalent bonding in a  molecule of methane CH</a:t>
            </a:r>
            <a:r>
              <a:rPr lang="en-IN" sz="800" dirty="0">
                <a:latin typeface="TimesTen-Roman"/>
              </a:rPr>
              <a:t>4</a:t>
            </a:r>
            <a:endParaRPr lang="en-IN" dirty="0"/>
          </a:p>
        </p:txBody>
      </p:sp>
    </p:spTree>
    <p:extLst>
      <p:ext uri="{BB962C8B-B14F-4D97-AF65-F5344CB8AC3E}">
        <p14:creationId xmlns:p14="http://schemas.microsoft.com/office/powerpoint/2010/main" val="3380290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6673" y="311238"/>
            <a:ext cx="8394045" cy="4801314"/>
          </a:xfrm>
          <a:prstGeom prst="rect">
            <a:avLst/>
          </a:prstGeom>
        </p:spPr>
        <p:txBody>
          <a:bodyPr wrap="square">
            <a:spAutoFit/>
          </a:bodyPr>
          <a:lstStyle/>
          <a:p>
            <a:r>
              <a:rPr lang="en-IN" b="1" dirty="0">
                <a:solidFill>
                  <a:srgbClr val="00CD1A"/>
                </a:solidFill>
                <a:latin typeface="TimesTen-Bold"/>
              </a:rPr>
              <a:t>Metallic bonding, </a:t>
            </a:r>
            <a:r>
              <a:rPr lang="en-IN" dirty="0">
                <a:solidFill>
                  <a:srgbClr val="000000"/>
                </a:solidFill>
                <a:latin typeface="TimesTen-Roman"/>
              </a:rPr>
              <a:t>the final primary bonding type, is found in metals and their alloys. </a:t>
            </a:r>
          </a:p>
          <a:p>
            <a:endParaRPr lang="en-IN" dirty="0">
              <a:solidFill>
                <a:srgbClr val="000000"/>
              </a:solidFill>
              <a:latin typeface="TimesTen-Roman"/>
            </a:endParaRPr>
          </a:p>
          <a:p>
            <a:r>
              <a:rPr lang="en-IN" dirty="0">
                <a:solidFill>
                  <a:srgbClr val="000000"/>
                </a:solidFill>
                <a:latin typeface="TimesTen-Roman"/>
              </a:rPr>
              <a:t>Metallic materials have one, two, or at most, three valence electrons. </a:t>
            </a:r>
          </a:p>
          <a:p>
            <a:endParaRPr lang="en-IN" dirty="0">
              <a:solidFill>
                <a:srgbClr val="000000"/>
              </a:solidFill>
              <a:latin typeface="TimesTen-Roman"/>
            </a:endParaRPr>
          </a:p>
          <a:p>
            <a:r>
              <a:rPr lang="en-IN" dirty="0">
                <a:solidFill>
                  <a:srgbClr val="000000"/>
                </a:solidFill>
                <a:latin typeface="TimesTen-Roman"/>
              </a:rPr>
              <a:t>Valence electrons are not bound to any particular atom in the solid and are more or less free to drift throughout the entire metal. </a:t>
            </a:r>
          </a:p>
          <a:p>
            <a:endParaRPr lang="en-IN" dirty="0">
              <a:solidFill>
                <a:srgbClr val="000000"/>
              </a:solidFill>
              <a:latin typeface="TimesTen-Roman"/>
            </a:endParaRPr>
          </a:p>
          <a:p>
            <a:r>
              <a:rPr lang="en-IN" dirty="0">
                <a:solidFill>
                  <a:srgbClr val="000000"/>
                </a:solidFill>
                <a:latin typeface="TimesTen-Roman"/>
              </a:rPr>
              <a:t>They may be thought of as belonging to the metal as a whole, or forming a “sea of electrons” or an “electron cloud.” </a:t>
            </a:r>
          </a:p>
          <a:p>
            <a:endParaRPr lang="en-IN" dirty="0">
              <a:solidFill>
                <a:srgbClr val="000000"/>
              </a:solidFill>
              <a:latin typeface="TimesTen-Roman"/>
            </a:endParaRPr>
          </a:p>
          <a:p>
            <a:r>
              <a:rPr lang="en-IN" dirty="0">
                <a:solidFill>
                  <a:srgbClr val="000000"/>
                </a:solidFill>
                <a:latin typeface="TimesTen-Roman"/>
              </a:rPr>
              <a:t>The remaining </a:t>
            </a:r>
            <a:r>
              <a:rPr lang="en-IN" dirty="0" err="1">
                <a:solidFill>
                  <a:srgbClr val="000000"/>
                </a:solidFill>
                <a:latin typeface="TimesTen-Roman"/>
              </a:rPr>
              <a:t>nonvalence</a:t>
            </a:r>
            <a:r>
              <a:rPr lang="en-IN" dirty="0">
                <a:solidFill>
                  <a:srgbClr val="000000"/>
                </a:solidFill>
                <a:latin typeface="TimesTen-Roman"/>
              </a:rPr>
              <a:t> electrons and atomic nuclei form what are called </a:t>
            </a:r>
            <a:r>
              <a:rPr lang="en-IN" i="1" dirty="0">
                <a:solidFill>
                  <a:srgbClr val="000000"/>
                </a:solidFill>
                <a:latin typeface="TimesTen-Italic"/>
              </a:rPr>
              <a:t>ion cores, </a:t>
            </a:r>
            <a:r>
              <a:rPr lang="en-IN" dirty="0">
                <a:solidFill>
                  <a:srgbClr val="000000"/>
                </a:solidFill>
                <a:latin typeface="TimesTen-Roman"/>
              </a:rPr>
              <a:t>which possess a net positive charge equal in magnitude to the total valence electron charge per atom. </a:t>
            </a:r>
          </a:p>
          <a:p>
            <a:endParaRPr lang="en-IN" dirty="0">
              <a:solidFill>
                <a:srgbClr val="000000"/>
              </a:solidFill>
              <a:latin typeface="TimesTen-Roman"/>
            </a:endParaRPr>
          </a:p>
          <a:p>
            <a:r>
              <a:rPr lang="en-IN" dirty="0">
                <a:solidFill>
                  <a:srgbClr val="000000"/>
                </a:solidFill>
                <a:latin typeface="TimesTen-Roman"/>
              </a:rPr>
              <a:t>In addition, these free electrons act as a “glue” to hold the ion cores together. Bonding energies</a:t>
            </a:r>
            <a:endParaRPr lang="en-IN" dirty="0"/>
          </a:p>
        </p:txBody>
      </p:sp>
      <p:sp>
        <p:nvSpPr>
          <p:cNvPr id="5" name="Rectangle 4"/>
          <p:cNvSpPr/>
          <p:nvPr/>
        </p:nvSpPr>
        <p:spPr>
          <a:xfrm>
            <a:off x="8650718" y="3994484"/>
            <a:ext cx="3541282" cy="646331"/>
          </a:xfrm>
          <a:prstGeom prst="rect">
            <a:avLst/>
          </a:prstGeom>
        </p:spPr>
        <p:txBody>
          <a:bodyPr wrap="square">
            <a:spAutoFit/>
          </a:bodyPr>
          <a:lstStyle/>
          <a:p>
            <a:r>
              <a:rPr lang="en-IN" dirty="0"/>
              <a:t>Schematic illustration of metallic bonding.</a:t>
            </a:r>
          </a:p>
        </p:txBody>
      </p:sp>
      <p:pic>
        <p:nvPicPr>
          <p:cNvPr id="6" name="Picture 5"/>
          <p:cNvPicPr>
            <a:picLocks noChangeAspect="1"/>
          </p:cNvPicPr>
          <p:nvPr/>
        </p:nvPicPr>
        <p:blipFill rotWithShape="1">
          <a:blip r:embed="rId2"/>
          <a:srcRect l="12136" t="18698" r="48454" b="2234"/>
          <a:stretch/>
        </p:blipFill>
        <p:spPr>
          <a:xfrm>
            <a:off x="8650718" y="0"/>
            <a:ext cx="3541282" cy="3994484"/>
          </a:xfrm>
          <a:prstGeom prst="rect">
            <a:avLst/>
          </a:prstGeom>
        </p:spPr>
      </p:pic>
      <p:sp>
        <p:nvSpPr>
          <p:cNvPr id="7" name="Rectangle 6"/>
          <p:cNvSpPr/>
          <p:nvPr/>
        </p:nvSpPr>
        <p:spPr>
          <a:xfrm>
            <a:off x="256673" y="5112552"/>
            <a:ext cx="11823032" cy="1754326"/>
          </a:xfrm>
          <a:prstGeom prst="rect">
            <a:avLst/>
          </a:prstGeom>
        </p:spPr>
        <p:txBody>
          <a:bodyPr wrap="square">
            <a:spAutoFit/>
          </a:bodyPr>
          <a:lstStyle/>
          <a:p>
            <a:r>
              <a:rPr lang="en-IN" dirty="0">
                <a:latin typeface="TimesTen-Bold"/>
              </a:rPr>
              <a:t>Some general </a:t>
            </a:r>
            <a:r>
              <a:rPr lang="en-IN" dirty="0" err="1">
                <a:latin typeface="TimesTen-Bold"/>
              </a:rPr>
              <a:t>behaviors</a:t>
            </a:r>
            <a:r>
              <a:rPr lang="en-IN" dirty="0">
                <a:latin typeface="TimesTen-Bold"/>
              </a:rPr>
              <a:t> of the various material types (i.e., metals, ceramics, polymers) may be explained by bonding type. For example, metals are good conductors of both electricity and heat, as a consequence of their free electrons. </a:t>
            </a:r>
          </a:p>
          <a:p>
            <a:endParaRPr lang="en-IN" dirty="0">
              <a:latin typeface="TimesTen-Bold"/>
            </a:endParaRPr>
          </a:p>
          <a:p>
            <a:r>
              <a:rPr lang="en-IN" dirty="0">
                <a:latin typeface="TimesTen-Bold"/>
              </a:rPr>
              <a:t>By way of contrast, ionically and covalently bonded materials are typically electrical and thermal insulators, due to the absence of large numbers of free electrons.</a:t>
            </a:r>
          </a:p>
        </p:txBody>
      </p:sp>
    </p:spTree>
    <p:extLst>
      <p:ext uri="{BB962C8B-B14F-4D97-AF65-F5344CB8AC3E}">
        <p14:creationId xmlns:p14="http://schemas.microsoft.com/office/powerpoint/2010/main" val="293710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4116" y="218721"/>
            <a:ext cx="3008324" cy="461665"/>
          </a:xfrm>
          <a:prstGeom prst="rect">
            <a:avLst/>
          </a:prstGeom>
        </p:spPr>
        <p:txBody>
          <a:bodyPr wrap="none">
            <a:spAutoFit/>
          </a:bodyPr>
          <a:lstStyle/>
          <a:p>
            <a:r>
              <a:rPr lang="en-IN" sz="2400" dirty="0"/>
              <a:t>SECONDARY BONDING</a:t>
            </a:r>
          </a:p>
        </p:txBody>
      </p:sp>
      <p:sp>
        <p:nvSpPr>
          <p:cNvPr id="5" name="Rectangle 4"/>
          <p:cNvSpPr/>
          <p:nvPr/>
        </p:nvSpPr>
        <p:spPr>
          <a:xfrm>
            <a:off x="450205" y="662125"/>
            <a:ext cx="7467602" cy="1200329"/>
          </a:xfrm>
          <a:prstGeom prst="rect">
            <a:avLst/>
          </a:prstGeom>
        </p:spPr>
        <p:txBody>
          <a:bodyPr wrap="square">
            <a:spAutoFit/>
          </a:bodyPr>
          <a:lstStyle/>
          <a:p>
            <a:r>
              <a:rPr lang="en-IN" b="1" dirty="0">
                <a:solidFill>
                  <a:srgbClr val="00CD1A"/>
                </a:solidFill>
                <a:latin typeface="TimesTen-Bold"/>
              </a:rPr>
              <a:t>Secondary, van der Waals, </a:t>
            </a:r>
            <a:r>
              <a:rPr lang="en-IN" dirty="0">
                <a:solidFill>
                  <a:srgbClr val="000000"/>
                </a:solidFill>
                <a:latin typeface="TimesTen-Roman"/>
              </a:rPr>
              <a:t>or physical </a:t>
            </a:r>
            <a:r>
              <a:rPr lang="en-IN" b="1" dirty="0">
                <a:solidFill>
                  <a:srgbClr val="00CD1A"/>
                </a:solidFill>
                <a:latin typeface="TimesTen-Bold"/>
              </a:rPr>
              <a:t>bonds </a:t>
            </a:r>
            <a:r>
              <a:rPr lang="en-IN" dirty="0">
                <a:solidFill>
                  <a:srgbClr val="000000"/>
                </a:solidFill>
                <a:latin typeface="TimesTen-Roman"/>
              </a:rPr>
              <a:t>are weak in comparison to the primary or chemical ones; bonding energies are typically on the order of only 10 kJ/mol. </a:t>
            </a:r>
          </a:p>
          <a:p>
            <a:endParaRPr lang="en-IN" dirty="0">
              <a:solidFill>
                <a:srgbClr val="000000"/>
              </a:solidFill>
              <a:latin typeface="TimesTen-Roman"/>
            </a:endParaRPr>
          </a:p>
        </p:txBody>
      </p:sp>
      <p:pic>
        <p:nvPicPr>
          <p:cNvPr id="7" name="Picture 6"/>
          <p:cNvPicPr>
            <a:picLocks noChangeAspect="1"/>
          </p:cNvPicPr>
          <p:nvPr/>
        </p:nvPicPr>
        <p:blipFill rotWithShape="1">
          <a:blip r:embed="rId2"/>
          <a:srcRect l="9105" t="38099" r="60271" b="39527"/>
          <a:stretch/>
        </p:blipFill>
        <p:spPr>
          <a:xfrm>
            <a:off x="8064977" y="321474"/>
            <a:ext cx="3984405" cy="1636664"/>
          </a:xfrm>
          <a:prstGeom prst="rect">
            <a:avLst/>
          </a:prstGeom>
        </p:spPr>
      </p:pic>
      <p:sp>
        <p:nvSpPr>
          <p:cNvPr id="8" name="Rectangle 7"/>
          <p:cNvSpPr/>
          <p:nvPr/>
        </p:nvSpPr>
        <p:spPr>
          <a:xfrm>
            <a:off x="450205" y="1587764"/>
            <a:ext cx="11116149" cy="2031325"/>
          </a:xfrm>
          <a:prstGeom prst="rect">
            <a:avLst/>
          </a:prstGeom>
        </p:spPr>
        <p:txBody>
          <a:bodyPr wrap="square">
            <a:spAutoFit/>
          </a:bodyPr>
          <a:lstStyle/>
          <a:p>
            <a:r>
              <a:rPr lang="en-IN" dirty="0">
                <a:solidFill>
                  <a:srgbClr val="000000"/>
                </a:solidFill>
                <a:latin typeface="TimesTen-Roman"/>
              </a:rPr>
              <a:t>Secondary bonding forces arise from atomic or molecular </a:t>
            </a:r>
            <a:r>
              <a:rPr lang="en-IN" b="1" dirty="0">
                <a:solidFill>
                  <a:srgbClr val="00CD1A"/>
                </a:solidFill>
                <a:latin typeface="TimesTen-Bold"/>
              </a:rPr>
              <a:t>dipoles. </a:t>
            </a:r>
          </a:p>
          <a:p>
            <a:endParaRPr lang="en-IN" b="1" dirty="0">
              <a:solidFill>
                <a:srgbClr val="00CD1A"/>
              </a:solidFill>
              <a:latin typeface="TimesTen-Bold"/>
            </a:endParaRPr>
          </a:p>
          <a:p>
            <a:r>
              <a:rPr lang="en-IN" dirty="0">
                <a:solidFill>
                  <a:srgbClr val="000000"/>
                </a:solidFill>
                <a:latin typeface="TimesTen-Roman"/>
              </a:rPr>
              <a:t>The bonding results from the coulombic attraction between the positive end of one dipole and the negative region of an adjacent one. </a:t>
            </a:r>
          </a:p>
          <a:p>
            <a:endParaRPr lang="en-IN" dirty="0">
              <a:solidFill>
                <a:srgbClr val="000000"/>
              </a:solidFill>
              <a:latin typeface="TimesTen-Roman"/>
            </a:endParaRPr>
          </a:p>
          <a:p>
            <a:r>
              <a:rPr lang="en-IN" b="1" dirty="0">
                <a:solidFill>
                  <a:srgbClr val="00CD1A"/>
                </a:solidFill>
                <a:latin typeface="TimesTen-Bold"/>
              </a:rPr>
              <a:t>Hydrogen bonding, </a:t>
            </a:r>
            <a:r>
              <a:rPr lang="en-IN" dirty="0">
                <a:solidFill>
                  <a:srgbClr val="000000"/>
                </a:solidFill>
                <a:latin typeface="TimesTen-Roman"/>
              </a:rPr>
              <a:t>a special type of secondary bonding, is found to exist between some molecules that have hydrogen as one of the constituents. </a:t>
            </a:r>
            <a:endParaRPr lang="en-IN" dirty="0"/>
          </a:p>
        </p:txBody>
      </p:sp>
      <p:pic>
        <p:nvPicPr>
          <p:cNvPr id="9" name="Picture 8"/>
          <p:cNvPicPr>
            <a:picLocks noChangeAspect="1"/>
          </p:cNvPicPr>
          <p:nvPr/>
        </p:nvPicPr>
        <p:blipFill rotWithShape="1">
          <a:blip r:embed="rId3"/>
          <a:srcRect l="32920" t="15625" r="9881" b="28299"/>
          <a:stretch/>
        </p:blipFill>
        <p:spPr>
          <a:xfrm>
            <a:off x="731074" y="3617854"/>
            <a:ext cx="5878406" cy="3240146"/>
          </a:xfrm>
          <a:prstGeom prst="rect">
            <a:avLst/>
          </a:prstGeom>
        </p:spPr>
      </p:pic>
      <p:pic>
        <p:nvPicPr>
          <p:cNvPr id="10" name="Picture 9"/>
          <p:cNvPicPr>
            <a:picLocks noChangeAspect="1"/>
          </p:cNvPicPr>
          <p:nvPr/>
        </p:nvPicPr>
        <p:blipFill rotWithShape="1">
          <a:blip r:embed="rId4"/>
          <a:srcRect l="36042" t="20234" r="11835" b="25947"/>
          <a:stretch/>
        </p:blipFill>
        <p:spPr>
          <a:xfrm>
            <a:off x="7035259" y="3729684"/>
            <a:ext cx="4592644" cy="2666142"/>
          </a:xfrm>
          <a:prstGeom prst="rect">
            <a:avLst/>
          </a:prstGeom>
        </p:spPr>
      </p:pic>
    </p:spTree>
    <p:extLst>
      <p:ext uri="{BB962C8B-B14F-4D97-AF65-F5344CB8AC3E}">
        <p14:creationId xmlns:p14="http://schemas.microsoft.com/office/powerpoint/2010/main" val="116955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594" y="302127"/>
            <a:ext cx="2958695" cy="584775"/>
          </a:xfrm>
          <a:prstGeom prst="rect">
            <a:avLst/>
          </a:prstGeom>
          <a:noFill/>
        </p:spPr>
        <p:txBody>
          <a:bodyPr wrap="none" rtlCol="0">
            <a:spAutoFit/>
          </a:bodyPr>
          <a:lstStyle/>
          <a:p>
            <a:r>
              <a:rPr lang="en-US" sz="3200" dirty="0"/>
              <a:t>Crystal Structure</a:t>
            </a:r>
          </a:p>
        </p:txBody>
      </p:sp>
      <p:sp>
        <p:nvSpPr>
          <p:cNvPr id="5" name="TextBox 4"/>
          <p:cNvSpPr txBox="1"/>
          <p:nvPr/>
        </p:nvSpPr>
        <p:spPr>
          <a:xfrm>
            <a:off x="784435" y="917912"/>
            <a:ext cx="8046744" cy="5940088"/>
          </a:xfrm>
          <a:prstGeom prst="rect">
            <a:avLst/>
          </a:prstGeom>
          <a:noFill/>
        </p:spPr>
        <p:txBody>
          <a:bodyPr wrap="square" rtlCol="0">
            <a:spAutoFit/>
          </a:bodyPr>
          <a:lstStyle/>
          <a:p>
            <a:r>
              <a:rPr lang="en-US" sz="2000" dirty="0"/>
              <a:t>Crystal contain orderly arrangement of atoms</a:t>
            </a:r>
          </a:p>
          <a:p>
            <a:endParaRPr lang="en-US" sz="2000" dirty="0"/>
          </a:p>
          <a:p>
            <a:r>
              <a:rPr lang="en-US" sz="2000" b="1" dirty="0"/>
              <a:t>Single Crystalline materials </a:t>
            </a:r>
            <a:r>
              <a:rPr lang="en-US" sz="2000" dirty="0"/>
              <a:t>- crystal lattice of the entire sample is continuous and unbroken to the edges of the sample, with no grain boundaries.</a:t>
            </a:r>
          </a:p>
          <a:p>
            <a:endParaRPr lang="en-US" sz="2000" dirty="0"/>
          </a:p>
          <a:p>
            <a:pPr marL="285750" indent="-285750">
              <a:buFont typeface="Arial" panose="020B0604020202020204" pitchFamily="34" charset="0"/>
              <a:buChar char="•"/>
            </a:pPr>
            <a:r>
              <a:rPr lang="en-US" sz="2000" dirty="0"/>
              <a:t>Single crystal </a:t>
            </a:r>
            <a:r>
              <a:rPr lang="en-US" sz="2000" b="1" dirty="0"/>
              <a:t>silicon</a:t>
            </a:r>
            <a:r>
              <a:rPr lang="en-US" sz="2000" dirty="0"/>
              <a:t> is used in the fabrication of semiconductors.</a:t>
            </a:r>
          </a:p>
          <a:p>
            <a:pPr marL="285750" indent="-285750">
              <a:buFont typeface="Arial" panose="020B0604020202020204" pitchFamily="34" charset="0"/>
              <a:buChar char="•"/>
            </a:pPr>
            <a:r>
              <a:rPr lang="en-US" sz="2000" dirty="0" err="1"/>
              <a:t>Monocrystals</a:t>
            </a:r>
            <a:r>
              <a:rPr lang="en-US" sz="2000" dirty="0"/>
              <a:t> of </a:t>
            </a:r>
            <a:r>
              <a:rPr lang="en-US" sz="2000" b="1" dirty="0"/>
              <a:t>sapphire</a:t>
            </a:r>
            <a:r>
              <a:rPr lang="en-US" sz="2000" dirty="0"/>
              <a:t> and other materials are used for lasers and nonlinear optics.</a:t>
            </a:r>
          </a:p>
          <a:p>
            <a:pPr marL="285750" indent="-285750">
              <a:buFont typeface="Arial" panose="020B0604020202020204" pitchFamily="34" charset="0"/>
              <a:buChar char="•"/>
            </a:pPr>
            <a:r>
              <a:rPr lang="en-US" sz="2000" dirty="0" err="1"/>
              <a:t>Monocrystals</a:t>
            </a:r>
            <a:r>
              <a:rPr lang="en-US" sz="2000" dirty="0"/>
              <a:t> of </a:t>
            </a:r>
            <a:r>
              <a:rPr lang="en-US" sz="2000" b="1" dirty="0"/>
              <a:t>fluorite</a:t>
            </a:r>
            <a:r>
              <a:rPr lang="en-US" sz="2000" dirty="0"/>
              <a:t> are sometimes used in the objective lenses of apochromatic refracting telescopes</a:t>
            </a:r>
          </a:p>
          <a:p>
            <a:endParaRPr lang="en-US" sz="2000" dirty="0"/>
          </a:p>
          <a:p>
            <a:r>
              <a:rPr lang="en-US" sz="2000" b="1" dirty="0"/>
              <a:t>Polycrystalline materials</a:t>
            </a:r>
          </a:p>
          <a:p>
            <a:r>
              <a:rPr lang="en-US" sz="2000" dirty="0"/>
              <a:t> - Crystalline regions are separated by grain boundaries. </a:t>
            </a:r>
          </a:p>
          <a:p>
            <a:r>
              <a:rPr lang="en-US" sz="2000" dirty="0"/>
              <a:t>Most of the materials are polycrystalline</a:t>
            </a:r>
          </a:p>
          <a:p>
            <a:endParaRPr lang="en-US" sz="2000" dirty="0"/>
          </a:p>
          <a:p>
            <a:r>
              <a:rPr lang="en-US" sz="2000" dirty="0"/>
              <a:t>Amorphous Materials</a:t>
            </a:r>
          </a:p>
          <a:p>
            <a:r>
              <a:rPr lang="en-US" sz="2000" dirty="0"/>
              <a:t> - Amorphous materials lacks ordered structure</a:t>
            </a:r>
          </a:p>
          <a:p>
            <a:r>
              <a:rPr lang="en-US" sz="2000" dirty="0"/>
              <a:t>- Grain boundaries are amorphous</a:t>
            </a:r>
          </a:p>
        </p:txBody>
      </p:sp>
      <p:pic>
        <p:nvPicPr>
          <p:cNvPr id="6" name="Picture 2" descr="http://upload.wikimedia.org/wikipedia/commons/thumb/2/2c/Crystalline_polycrystalline_amorphous.svg/150px-Crystalline_polycrystalline_amorphou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923" y="3631048"/>
            <a:ext cx="1142173" cy="30686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china-rectifier.com/pics/products/Assembly%20Parts/silicon_2_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668" y="186110"/>
            <a:ext cx="4008099" cy="2669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070557" y="2905964"/>
            <a:ext cx="2058320" cy="369332"/>
          </a:xfrm>
          <a:prstGeom prst="rect">
            <a:avLst/>
          </a:prstGeom>
          <a:noFill/>
        </p:spPr>
        <p:txBody>
          <a:bodyPr wrap="none" rtlCol="0">
            <a:spAutoFit/>
          </a:bodyPr>
          <a:lstStyle/>
          <a:p>
            <a:r>
              <a:rPr lang="en-US" dirty="0"/>
              <a:t>Single crystal Silicon</a:t>
            </a:r>
            <a:endParaRPr lang="en-IN" dirty="0"/>
          </a:p>
        </p:txBody>
      </p:sp>
    </p:spTree>
    <p:extLst>
      <p:ext uri="{BB962C8B-B14F-4D97-AF65-F5344CB8AC3E}">
        <p14:creationId xmlns:p14="http://schemas.microsoft.com/office/powerpoint/2010/main" val="2635275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upload.wikimedia.org/wikipedia/commons/c/cd/CrystalGrai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480" y="1601591"/>
            <a:ext cx="4991100" cy="37308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0400" y="508000"/>
            <a:ext cx="3060068" cy="584775"/>
          </a:xfrm>
          <a:prstGeom prst="rect">
            <a:avLst/>
          </a:prstGeom>
          <a:noFill/>
        </p:spPr>
        <p:txBody>
          <a:bodyPr wrap="none" rtlCol="0">
            <a:spAutoFit/>
          </a:bodyPr>
          <a:lstStyle/>
          <a:p>
            <a:r>
              <a:rPr lang="en-US" sz="3200" dirty="0"/>
              <a:t>Grain boundaries</a:t>
            </a:r>
          </a:p>
        </p:txBody>
      </p:sp>
      <p:pic>
        <p:nvPicPr>
          <p:cNvPr id="7" name="Picture 6"/>
          <p:cNvPicPr>
            <a:picLocks noChangeAspect="1"/>
          </p:cNvPicPr>
          <p:nvPr/>
        </p:nvPicPr>
        <p:blipFill>
          <a:blip r:embed="rId3"/>
          <a:stretch>
            <a:fillRect/>
          </a:stretch>
        </p:blipFill>
        <p:spPr>
          <a:xfrm>
            <a:off x="6845300" y="1601591"/>
            <a:ext cx="4404236" cy="3859212"/>
          </a:xfrm>
          <a:prstGeom prst="rect">
            <a:avLst/>
          </a:prstGeom>
        </p:spPr>
      </p:pic>
      <p:sp>
        <p:nvSpPr>
          <p:cNvPr id="8" name="TextBox 7"/>
          <p:cNvSpPr txBox="1"/>
          <p:nvPr/>
        </p:nvSpPr>
        <p:spPr>
          <a:xfrm>
            <a:off x="9667372" y="5664200"/>
            <a:ext cx="1582164" cy="369332"/>
          </a:xfrm>
          <a:prstGeom prst="rect">
            <a:avLst/>
          </a:prstGeom>
          <a:noFill/>
        </p:spPr>
        <p:txBody>
          <a:bodyPr wrap="none" rtlCol="0">
            <a:spAutoFit/>
          </a:bodyPr>
          <a:lstStyle/>
          <a:p>
            <a:r>
              <a:rPr lang="en-US" dirty="0"/>
              <a:t>Wikipedia.com</a:t>
            </a:r>
          </a:p>
        </p:txBody>
      </p:sp>
      <p:sp>
        <p:nvSpPr>
          <p:cNvPr id="2" name="Rectangle 1"/>
          <p:cNvSpPr/>
          <p:nvPr/>
        </p:nvSpPr>
        <p:spPr>
          <a:xfrm>
            <a:off x="1561480" y="5841272"/>
            <a:ext cx="7748775" cy="369332"/>
          </a:xfrm>
          <a:prstGeom prst="rect">
            <a:avLst/>
          </a:prstGeom>
        </p:spPr>
        <p:txBody>
          <a:bodyPr wrap="square">
            <a:spAutoFit/>
          </a:bodyPr>
          <a:lstStyle/>
          <a:p>
            <a:r>
              <a:rPr lang="en-IN" u="sng" dirty="0"/>
              <a:t>The mechanical properties of the sample improve as the grain size decreases.</a:t>
            </a:r>
          </a:p>
        </p:txBody>
      </p:sp>
    </p:spTree>
    <p:extLst>
      <p:ext uri="{BB962C8B-B14F-4D97-AF65-F5344CB8AC3E}">
        <p14:creationId xmlns:p14="http://schemas.microsoft.com/office/powerpoint/2010/main" val="1339552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6300" y="453936"/>
            <a:ext cx="10096500" cy="1323439"/>
          </a:xfrm>
          <a:prstGeom prst="rect">
            <a:avLst/>
          </a:prstGeom>
        </p:spPr>
        <p:txBody>
          <a:bodyPr wrap="square">
            <a:spAutoFit/>
          </a:bodyPr>
          <a:lstStyle/>
          <a:p>
            <a:r>
              <a:rPr lang="en-US" sz="3200" dirty="0"/>
              <a:t>Unit cell</a:t>
            </a:r>
          </a:p>
          <a:p>
            <a:r>
              <a:rPr lang="en-US" sz="2400" dirty="0"/>
              <a:t>Small repeating entity of the atomic structure. The basic building block of the crystal structure. </a:t>
            </a:r>
          </a:p>
        </p:txBody>
      </p:sp>
      <p:pic>
        <p:nvPicPr>
          <p:cNvPr id="5" name="Picture 4"/>
          <p:cNvPicPr>
            <a:picLocks noChangeAspect="1"/>
          </p:cNvPicPr>
          <p:nvPr/>
        </p:nvPicPr>
        <p:blipFill rotWithShape="1">
          <a:blip r:embed="rId2"/>
          <a:srcRect l="692" t="2826" r="62908" b="1657"/>
          <a:stretch/>
        </p:blipFill>
        <p:spPr>
          <a:xfrm>
            <a:off x="7467600" y="2539999"/>
            <a:ext cx="3505200" cy="3111501"/>
          </a:xfrm>
          <a:prstGeom prst="rect">
            <a:avLst/>
          </a:prstGeom>
        </p:spPr>
      </p:pic>
      <p:sp>
        <p:nvSpPr>
          <p:cNvPr id="6" name="TextBox 5"/>
          <p:cNvSpPr txBox="1"/>
          <p:nvPr/>
        </p:nvSpPr>
        <p:spPr>
          <a:xfrm>
            <a:off x="7711229" y="6214116"/>
            <a:ext cx="3017942" cy="461665"/>
          </a:xfrm>
          <a:prstGeom prst="rect">
            <a:avLst/>
          </a:prstGeom>
          <a:noFill/>
        </p:spPr>
        <p:txBody>
          <a:bodyPr wrap="none" rtlCol="0">
            <a:spAutoFit/>
          </a:bodyPr>
          <a:lstStyle/>
          <a:p>
            <a:r>
              <a:rPr lang="en-US" sz="2400" dirty="0"/>
              <a:t>Simple Cubic Structure</a:t>
            </a:r>
          </a:p>
        </p:txBody>
      </p:sp>
      <p:sp>
        <p:nvSpPr>
          <p:cNvPr id="7" name="TextBox 6"/>
          <p:cNvSpPr txBox="1"/>
          <p:nvPr/>
        </p:nvSpPr>
        <p:spPr>
          <a:xfrm>
            <a:off x="876300" y="2324100"/>
            <a:ext cx="6400800" cy="830997"/>
          </a:xfrm>
          <a:prstGeom prst="rect">
            <a:avLst/>
          </a:prstGeom>
          <a:noFill/>
        </p:spPr>
        <p:txBody>
          <a:bodyPr wrap="square" rtlCol="0">
            <a:spAutoFit/>
          </a:bodyPr>
          <a:lstStyle/>
          <a:p>
            <a:r>
              <a:rPr lang="en-US" sz="2400" dirty="0"/>
              <a:t>The arrangement of atoms in crystal structure can be treated as an arrangement of hard spheres</a:t>
            </a:r>
          </a:p>
        </p:txBody>
      </p:sp>
      <p:cxnSp>
        <p:nvCxnSpPr>
          <p:cNvPr id="9" name="Straight Connector 8"/>
          <p:cNvCxnSpPr/>
          <p:nvPr/>
        </p:nvCxnSpPr>
        <p:spPr>
          <a:xfrm flipV="1">
            <a:off x="8585200" y="2159000"/>
            <a:ext cx="0" cy="380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0792671" y="2159000"/>
            <a:ext cx="0" cy="380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85200" y="2349499"/>
            <a:ext cx="2207471"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450069" y="2054374"/>
            <a:ext cx="295274" cy="369332"/>
          </a:xfrm>
          <a:prstGeom prst="rect">
            <a:avLst/>
          </a:prstGeom>
          <a:noFill/>
        </p:spPr>
        <p:txBody>
          <a:bodyPr wrap="none" rtlCol="0">
            <a:spAutoFit/>
          </a:bodyPr>
          <a:lstStyle/>
          <a:p>
            <a:r>
              <a:rPr lang="en-US" dirty="0"/>
              <a:t>a</a:t>
            </a:r>
          </a:p>
        </p:txBody>
      </p:sp>
      <p:cxnSp>
        <p:nvCxnSpPr>
          <p:cNvPr id="17" name="Straight Connector 16"/>
          <p:cNvCxnSpPr/>
          <p:nvPr/>
        </p:nvCxnSpPr>
        <p:spPr>
          <a:xfrm>
            <a:off x="7594600" y="5651500"/>
            <a:ext cx="0" cy="300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712200" y="5651500"/>
            <a:ext cx="0" cy="300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594600" y="5829300"/>
            <a:ext cx="11176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998550" y="5801979"/>
            <a:ext cx="309700" cy="369332"/>
          </a:xfrm>
          <a:prstGeom prst="rect">
            <a:avLst/>
          </a:prstGeom>
          <a:noFill/>
        </p:spPr>
        <p:txBody>
          <a:bodyPr wrap="none" rtlCol="0">
            <a:spAutoFit/>
          </a:bodyPr>
          <a:lstStyle/>
          <a:p>
            <a:r>
              <a:rPr lang="en-US" dirty="0"/>
              <a:t>R</a:t>
            </a:r>
          </a:p>
        </p:txBody>
      </p:sp>
      <p:sp>
        <p:nvSpPr>
          <p:cNvPr id="23" name="TextBox 22"/>
          <p:cNvSpPr txBox="1"/>
          <p:nvPr/>
        </p:nvSpPr>
        <p:spPr>
          <a:xfrm>
            <a:off x="1993900" y="4095749"/>
            <a:ext cx="2936381" cy="954107"/>
          </a:xfrm>
          <a:prstGeom prst="rect">
            <a:avLst/>
          </a:prstGeom>
          <a:noFill/>
        </p:spPr>
        <p:txBody>
          <a:bodyPr wrap="none" rtlCol="0">
            <a:spAutoFit/>
          </a:bodyPr>
          <a:lstStyle/>
          <a:p>
            <a:r>
              <a:rPr lang="en-US" sz="2800" dirty="0"/>
              <a:t>a – lattice constant</a:t>
            </a:r>
          </a:p>
          <a:p>
            <a:r>
              <a:rPr lang="en-US" sz="2800" dirty="0"/>
              <a:t>R – radius of atom</a:t>
            </a:r>
          </a:p>
        </p:txBody>
      </p:sp>
    </p:spTree>
    <p:extLst>
      <p:ext uri="{BB962C8B-B14F-4D97-AF65-F5344CB8AC3E}">
        <p14:creationId xmlns:p14="http://schemas.microsoft.com/office/powerpoint/2010/main" val="2153808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3251</TotalTime>
  <Words>1754</Words>
  <Application>Microsoft Office PowerPoint</Application>
  <PresentationFormat>Widescreen</PresentationFormat>
  <Paragraphs>155</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Calibri Light</vt:lpstr>
      <vt:lpstr>Symbol</vt:lpstr>
      <vt:lpstr>Times New Roman</vt:lpstr>
      <vt:lpstr>TimesTen-Bold</vt:lpstr>
      <vt:lpstr>TimesTen-Italic</vt:lpstr>
      <vt:lpstr>TimesTen-Roman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Devendra Verma</dc:creator>
  <cp:lastModifiedBy>Devendra Verma</cp:lastModifiedBy>
  <cp:revision>51</cp:revision>
  <dcterms:created xsi:type="dcterms:W3CDTF">2014-08-12T06:39:57Z</dcterms:created>
  <dcterms:modified xsi:type="dcterms:W3CDTF">2021-09-08T06:01:59Z</dcterms:modified>
</cp:coreProperties>
</file>